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271" r:id="rId3"/>
    <p:sldId id="289" r:id="rId4"/>
    <p:sldId id="284" r:id="rId5"/>
    <p:sldId id="285" r:id="rId6"/>
    <p:sldId id="273" r:id="rId7"/>
    <p:sldId id="290" r:id="rId8"/>
    <p:sldId id="286" r:id="rId9"/>
    <p:sldId id="287" r:id="rId10"/>
    <p:sldId id="288" r:id="rId11"/>
    <p:sldId id="272" r:id="rId12"/>
    <p:sldId id="270" r:id="rId13"/>
    <p:sldId id="291" r:id="rId14"/>
    <p:sldId id="292" r:id="rId15"/>
    <p:sldId id="293" r:id="rId16"/>
    <p:sldId id="294" r:id="rId17"/>
    <p:sldId id="295" r:id="rId18"/>
    <p:sldId id="297" r:id="rId19"/>
    <p:sldId id="300" r:id="rId20"/>
    <p:sldId id="301" r:id="rId21"/>
    <p:sldId id="302" r:id="rId22"/>
    <p:sldId id="303" r:id="rId23"/>
    <p:sldId id="304" r:id="rId24"/>
    <p:sldId id="305" r:id="rId25"/>
    <p:sldId id="275" r:id="rId26"/>
    <p:sldId id="280" r:id="rId27"/>
    <p:sldId id="279" r:id="rId28"/>
    <p:sldId id="281" r:id="rId29"/>
    <p:sldId id="282" r:id="rId30"/>
    <p:sldId id="298" r:id="rId31"/>
    <p:sldId id="299" r:id="rId32"/>
    <p:sldId id="283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58B91E-5209-3F42-BB9D-1A0A08AF8192}">
          <p14:sldIdLst>
            <p14:sldId id="260"/>
            <p14:sldId id="271"/>
            <p14:sldId id="289"/>
            <p14:sldId id="284"/>
            <p14:sldId id="285"/>
            <p14:sldId id="273"/>
            <p14:sldId id="290"/>
            <p14:sldId id="286"/>
            <p14:sldId id="287"/>
            <p14:sldId id="288"/>
            <p14:sldId id="272"/>
            <p14:sldId id="270"/>
            <p14:sldId id="291"/>
            <p14:sldId id="292"/>
            <p14:sldId id="293"/>
            <p14:sldId id="294"/>
            <p14:sldId id="295"/>
            <p14:sldId id="297"/>
            <p14:sldId id="300"/>
            <p14:sldId id="301"/>
            <p14:sldId id="302"/>
            <p14:sldId id="303"/>
            <p14:sldId id="304"/>
            <p14:sldId id="305"/>
            <p14:sldId id="275"/>
            <p14:sldId id="280"/>
            <p14:sldId id="279"/>
            <p14:sldId id="281"/>
            <p14:sldId id="282"/>
            <p14:sldId id="298"/>
            <p14:sldId id="299"/>
            <p14:sldId id="283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82548" autoAdjust="0"/>
  </p:normalViewPr>
  <p:slideViewPr>
    <p:cSldViewPr snapToGrid="0" snapToObjects="1">
      <p:cViewPr varScale="1">
        <p:scale>
          <a:sx n="71" d="100"/>
          <a:sy n="71" d="100"/>
        </p:scale>
        <p:origin x="10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424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FE77-09C0-554D-8A75-8260A0A81F9C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0614A-0291-F04B-8272-67E3E8E5FA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7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66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[Bob]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[Bob]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[City staff]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60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[Bob]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5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[Bob]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8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[Bob]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[Bob/Dave]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9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[Bob/Dave]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7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[Bob/Dave]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614A-0291-F04B-8272-67E3E8E5FA6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3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cs typeface="Gill Sans"/>
              </a:defRPr>
            </a:lvl1pPr>
          </a:lstStyle>
          <a:p>
            <a:r>
              <a:rPr lang="en-US" dirty="0"/>
              <a:t>Title Page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977900"/>
            <a:ext cx="9144000" cy="38100"/>
          </a:xfrm>
          <a:prstGeom prst="line">
            <a:avLst/>
          </a:prstGeom>
          <a:ln w="76200" cmpd="tri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CO Logo 201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88" y="5880100"/>
            <a:ext cx="2865512" cy="7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6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63782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1083"/>
            <a:ext cx="8229600" cy="102933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charset="2"/>
              <a:buNone/>
              <a:defRPr sz="4000" baseline="0"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47982"/>
            <a:ext cx="8229600" cy="111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 </a:t>
            </a:r>
            <a:br>
              <a:rPr lang="en-US" dirty="0"/>
            </a:br>
            <a:r>
              <a:rPr lang="en-US" dirty="0"/>
              <a:t>Extra Long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ill Sans"/>
                <a:cs typeface="Gill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6010276"/>
            <a:ext cx="8229600" cy="357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ill Sans"/>
                <a:cs typeface="Gill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4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latin typeface="Gill Sans"/>
                <a:cs typeface="Gill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003300"/>
            <a:ext cx="9144000" cy="723900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  <a:alpha val="34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3138" y="1003300"/>
            <a:ext cx="8223662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3507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oNW Logo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4" b="28178"/>
          <a:stretch/>
        </p:blipFill>
        <p:spPr>
          <a:xfrm>
            <a:off x="1936054" y="2529833"/>
            <a:ext cx="5597329" cy="1389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7" y="4026555"/>
            <a:ext cx="8526483" cy="233544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3113" y="949325"/>
            <a:ext cx="5383212" cy="147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 err="1"/>
              <a:t>Email@econw.com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3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1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38018"/>
            <a:ext cx="9144000" cy="1803400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9144000" cy="3638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Gill Sans"/>
                <a:cs typeface="Gill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853921"/>
            <a:ext cx="8229600" cy="158749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4000" b="0" i="0" baseline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b="0" i="0" dirty="0">
                <a:latin typeface="Gill Sans Light"/>
                <a:cs typeface="Gill Sans Light"/>
              </a:rPr>
              <a:t>Title Slide Option 1</a:t>
            </a:r>
          </a:p>
          <a:p>
            <a:pPr lvl="0"/>
            <a:r>
              <a:rPr lang="en-US" b="0" i="0" dirty="0">
                <a:latin typeface="Gill Sans Light"/>
                <a:cs typeface="Gill Sans Light"/>
              </a:rPr>
              <a:t>Date</a:t>
            </a:r>
            <a:endParaRPr lang="en-US" dirty="0"/>
          </a:p>
        </p:txBody>
      </p:sp>
      <p:pic>
        <p:nvPicPr>
          <p:cNvPr id="2" name="Picture 1" descr="ECO Logo 201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677291"/>
            <a:ext cx="3145367" cy="78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38018"/>
            <a:ext cx="9144000" cy="1803400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853921"/>
            <a:ext cx="8229600" cy="158749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4000" b="0" i="0" baseline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 b="0" i="0" dirty="0">
                <a:latin typeface="Gill Sans Light"/>
                <a:cs typeface="Gill Sans Light"/>
              </a:rPr>
              <a:t>Section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9730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47982"/>
            <a:ext cx="8229600" cy="6517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3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99730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199" y="1068779"/>
            <a:ext cx="8229601" cy="525846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Gill Sans"/>
                <a:cs typeface="Gill Sans"/>
              </a:defRPr>
            </a:lvl1pPr>
            <a:lvl2pPr marL="804863" indent="-347663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5713" indent="-341313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47982"/>
            <a:ext cx="8229600" cy="6517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60450"/>
            <a:ext cx="8229600" cy="102933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charset="2"/>
              <a:buNone/>
              <a:defRPr sz="4000" baseline="0"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99730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199" y="2089781"/>
            <a:ext cx="8229601" cy="423746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47982"/>
            <a:ext cx="8229600" cy="6517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89781"/>
            <a:ext cx="3886200" cy="418402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889500" y="2089779"/>
            <a:ext cx="3797300" cy="2017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889500" y="4302042"/>
            <a:ext cx="3797300" cy="1971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99730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060450"/>
            <a:ext cx="8229600" cy="102932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charset="2"/>
              <a:buNone/>
              <a:defRPr sz="4000" baseline="0"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47982"/>
            <a:ext cx="8229600" cy="6517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9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086230"/>
            <a:ext cx="3886200" cy="41875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800600" y="2086230"/>
            <a:ext cx="3886200" cy="41875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99730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060450"/>
            <a:ext cx="8229600" cy="10257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charset="2"/>
              <a:buNone/>
              <a:defRPr sz="4000" baseline="0"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47982"/>
            <a:ext cx="8229600" cy="6517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3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Header, Titl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021442"/>
            <a:ext cx="8229600" cy="3782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ill Sans"/>
                <a:cs typeface="Gill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985580"/>
            <a:ext cx="8229600" cy="382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ill Sans"/>
                <a:cs typeface="Gill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Source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99730"/>
          </a:xfrm>
          <a:prstGeom prst="rect">
            <a:avLst/>
          </a:prstGeom>
          <a:solidFill>
            <a:srgbClr val="10253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060450"/>
            <a:ext cx="8229600" cy="96099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charset="2"/>
              <a:buNone/>
              <a:defRPr sz="4000" baseline="0">
                <a:latin typeface="Gill Sans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47982"/>
            <a:ext cx="8229600" cy="6517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New Section Header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2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1658" y="6368225"/>
            <a:ext cx="915142" cy="26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fld id="{C52E4E49-E3E8-614E-8064-37D27D75C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4" r:id="rId4"/>
    <p:sldLayoutId id="2147483666" r:id="rId5"/>
    <p:sldLayoutId id="2147483663" r:id="rId6"/>
    <p:sldLayoutId id="2147483651" r:id="rId7"/>
    <p:sldLayoutId id="2147483656" r:id="rId8"/>
    <p:sldLayoutId id="2147483653" r:id="rId9"/>
    <p:sldLayoutId id="2147483655" r:id="rId10"/>
    <p:sldLayoutId id="2147483657" r:id="rId11"/>
    <p:sldLayoutId id="2147483661" r:id="rId12"/>
    <p:sldLayoutId id="2147483654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Newberg 2030</a:t>
            </a:r>
          </a:p>
          <a:p>
            <a:r>
              <a:rPr lang="en-US" dirty="0"/>
              <a:t>Meeting #1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A9E39F9-5C6F-439C-A0F7-04C8B50B3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4" y="264583"/>
            <a:ext cx="3322697" cy="1869017"/>
          </a:xfrm>
          <a:prstGeom prst="rect">
            <a:avLst/>
          </a:prstGeom>
        </p:spPr>
      </p:pic>
      <p:sp>
        <p:nvSpPr>
          <p:cNvPr id="28" name="AutoShape 17" descr="Image result for newberg oregon">
            <a:extLst>
              <a:ext uri="{FF2B5EF4-FFF2-40B4-BE49-F238E27FC236}">
                <a16:creationId xmlns:a16="http://schemas.microsoft.com/office/drawing/2014/main" xmlns="" id="{F6F479AD-826A-4624-AE42-FEB3DC6730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B1D964E-C72F-42C5-BA46-B8E985B23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494" y="1385567"/>
            <a:ext cx="3026365" cy="21310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1C012B2-D785-4D5D-B55D-24140CFF4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165" y="317500"/>
            <a:ext cx="3435552" cy="1816100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xmlns="" id="{4C01C649-9010-4A9A-997F-16E05B275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270" y="1454202"/>
            <a:ext cx="3108263" cy="207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675E1C7-2386-43A1-828E-71E67F252C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068779"/>
            <a:ext cx="4429126" cy="52584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Determine land sufficiency within current UGB</a:t>
            </a:r>
          </a:p>
          <a:p>
            <a:pPr marL="1143000" lvl="1">
              <a:buFont typeface="+mj-lt"/>
              <a:buAutoNum type="alphaLcParenR"/>
            </a:pPr>
            <a:r>
              <a:rPr lang="en-US" sz="2000" dirty="0"/>
              <a:t>Land Need</a:t>
            </a:r>
          </a:p>
          <a:p>
            <a:pPr marL="1143000" lvl="1">
              <a:buFont typeface="+mj-lt"/>
              <a:buAutoNum type="alphaLcParenR"/>
            </a:pPr>
            <a:r>
              <a:rPr lang="en-US" sz="2000" dirty="0"/>
              <a:t>Land supply</a:t>
            </a:r>
          </a:p>
          <a:p>
            <a:pPr marL="1143000" lvl="1">
              <a:buFont typeface="+mj-lt"/>
              <a:buAutoNum type="alphaLcParenR"/>
            </a:pPr>
            <a:r>
              <a:rPr lang="en-US" sz="2000" dirty="0"/>
              <a:t>Determine deficiencies</a:t>
            </a:r>
          </a:p>
          <a:p>
            <a:pPr marL="514350">
              <a:buFont typeface="+mj-lt"/>
              <a:buAutoNum type="arabicPeriod"/>
            </a:pPr>
            <a:r>
              <a:rPr lang="en-US" sz="2400" dirty="0"/>
              <a:t>Evaluate lands for inclusion in UGB</a:t>
            </a:r>
          </a:p>
          <a:p>
            <a:pPr marL="1143000" lvl="1">
              <a:buFont typeface="+mj-lt"/>
              <a:buAutoNum type="alphaLcParenR"/>
            </a:pPr>
            <a:r>
              <a:rPr lang="en-US" sz="2000" dirty="0"/>
              <a:t>Establish preliminary study area</a:t>
            </a:r>
          </a:p>
          <a:p>
            <a:pPr marL="1143000" lvl="1">
              <a:buFont typeface="+mj-lt"/>
              <a:buAutoNum type="alphaLcParenR"/>
            </a:pPr>
            <a:r>
              <a:rPr lang="en-US" sz="2000" dirty="0"/>
              <a:t>Refine study area (final study area)</a:t>
            </a:r>
          </a:p>
          <a:p>
            <a:pPr marL="514350">
              <a:buFont typeface="+mj-lt"/>
              <a:buAutoNum type="arabicPeriod"/>
            </a:pPr>
            <a:r>
              <a:rPr lang="en-US" sz="2400" dirty="0"/>
              <a:t>Serviceability analysis</a:t>
            </a:r>
          </a:p>
          <a:p>
            <a:pPr marL="514350">
              <a:buFont typeface="+mj-lt"/>
              <a:buAutoNum type="arabicPeriod"/>
            </a:pPr>
            <a:r>
              <a:rPr lang="en-US" sz="2400" dirty="0"/>
              <a:t>Findings and adoption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53C8578A-00A7-4CD1-8258-995886629A3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Major Process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FC8ABB-CE95-4229-A70D-B343631DDE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C78AC4-53D6-4117-8E56-1DC4F10E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32" y="840179"/>
            <a:ext cx="2985068" cy="57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5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Preliminary Study Area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9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Study Area Determination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5213351"/>
          </a:xfrm>
        </p:spPr>
        <p:txBody>
          <a:bodyPr/>
          <a:lstStyle/>
          <a:p>
            <a:r>
              <a:rPr lang="en-US" dirty="0"/>
              <a:t>OAR 660-038-0160</a:t>
            </a:r>
          </a:p>
          <a:p>
            <a:pPr marL="741363" lvl="1" indent="-284163"/>
            <a:r>
              <a:rPr lang="en-US" sz="2400" dirty="0"/>
              <a:t>Establishment of Study Area to Evaluate Land for Inclusion in the UGB.</a:t>
            </a:r>
          </a:p>
          <a:p>
            <a:pPr marL="741363" lvl="1" indent="-284163"/>
            <a:r>
              <a:rPr lang="en-US" sz="2400" i="1" dirty="0"/>
              <a:t>“</a:t>
            </a:r>
            <a:r>
              <a:rPr lang="en-US" sz="2400" dirty="0"/>
              <a:t>Cities shall comply with this rule and OAR 660-038-0170 when determining which lands to include within the UGB in response to a deficit of land to meet long-term needs determined under OAR 660-038-0080, 660-038-0150, or both.”</a:t>
            </a:r>
          </a:p>
          <a:p>
            <a:r>
              <a:rPr lang="en-US" dirty="0"/>
              <a:t>Land within Newberg UGB</a:t>
            </a:r>
          </a:p>
          <a:p>
            <a:r>
              <a:rPr lang="en-US" dirty="0"/>
              <a:t>Lands outside Newberg UGB, including Urban Reserves</a:t>
            </a:r>
          </a:p>
        </p:txBody>
      </p:sp>
    </p:spTree>
    <p:extLst>
      <p:ext uri="{BB962C8B-B14F-4D97-AF65-F5344CB8AC3E}">
        <p14:creationId xmlns:p14="http://schemas.microsoft.com/office/powerpoint/2010/main" val="20872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199" y="914401"/>
            <a:ext cx="8229601" cy="5412846"/>
          </a:xfrm>
        </p:spPr>
        <p:txBody>
          <a:bodyPr/>
          <a:lstStyle/>
          <a:p>
            <a:r>
              <a:rPr lang="en-US" dirty="0"/>
              <a:t>OAR 660-038-0160(1) – Preliminary Study Area</a:t>
            </a:r>
          </a:p>
          <a:p>
            <a:pPr marL="793750" lvl="1" indent="-336550"/>
            <a:r>
              <a:rPr lang="en-US" dirty="0"/>
              <a:t>All lands in the city’s acknowledged urban reserve</a:t>
            </a:r>
          </a:p>
          <a:p>
            <a:pPr marL="793750" lvl="1" indent="-336550"/>
            <a:r>
              <a:rPr lang="en-US" dirty="0"/>
              <a:t>All lands within one mile of the UGB</a:t>
            </a:r>
          </a:p>
          <a:p>
            <a:pPr marL="793750" lvl="1" indent="-336550"/>
            <a:r>
              <a:rPr lang="en-US" dirty="0"/>
              <a:t>Exceptions areas within 1.5 miles of the UGB</a:t>
            </a:r>
          </a:p>
          <a:p>
            <a:pPr lvl="1"/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Study Area: Steps</a:t>
            </a:r>
          </a:p>
        </p:txBody>
      </p:sp>
    </p:spTree>
    <p:extLst>
      <p:ext uri="{BB962C8B-B14F-4D97-AF65-F5344CB8AC3E}">
        <p14:creationId xmlns:p14="http://schemas.microsoft.com/office/powerpoint/2010/main" val="12119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367463"/>
            <a:ext cx="914400" cy="261937"/>
          </a:xfrm>
        </p:spPr>
        <p:txBody>
          <a:bodyPr/>
          <a:lstStyle/>
          <a:p>
            <a:fld id="{C52E4E49-E3E8-614E-8064-37D27D75C3C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0660"/>
            <a:ext cx="9144000" cy="68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199" y="1072663"/>
            <a:ext cx="8229601" cy="5254584"/>
          </a:xfrm>
        </p:spPr>
        <p:txBody>
          <a:bodyPr/>
          <a:lstStyle/>
          <a:p>
            <a:r>
              <a:rPr lang="en-US" dirty="0"/>
              <a:t>Areas in Marion County - impracticable service (OAR 660-038-0160(7)(b))</a:t>
            </a:r>
          </a:p>
          <a:p>
            <a:r>
              <a:rPr lang="en-US" dirty="0"/>
              <a:t>Landslide areas – identified in DOGAMI </a:t>
            </a:r>
            <a:br>
              <a:rPr lang="en-US" dirty="0"/>
            </a:br>
            <a:r>
              <a:rPr lang="en-US" dirty="0"/>
              <a:t>“SLIDO” 4.3 database (OAR 660-038-0160(2)(b)(A))</a:t>
            </a:r>
          </a:p>
          <a:p>
            <a:r>
              <a:rPr lang="en-US" dirty="0"/>
              <a:t>Flood areas – areas in FEMA Special Flood Hazard Area (OAR 660-038-0160(2)(b)(B))</a:t>
            </a:r>
          </a:p>
          <a:p>
            <a:r>
              <a:rPr lang="en-US" dirty="0"/>
              <a:t>Dundee UGB – Shall not include areas within another UGB (660-038-0160(1))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Study Area: Exclusions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2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367463"/>
            <a:ext cx="914400" cy="261937"/>
          </a:xfrm>
        </p:spPr>
        <p:txBody>
          <a:bodyPr/>
          <a:lstStyle/>
          <a:p>
            <a:fld id="{C52E4E49-E3E8-614E-8064-37D27D75C3C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199" y="963827"/>
            <a:ext cx="3200401" cy="5363419"/>
          </a:xfrm>
        </p:spPr>
        <p:txBody>
          <a:bodyPr/>
          <a:lstStyle/>
          <a:p>
            <a:r>
              <a:rPr lang="en-US" dirty="0"/>
              <a:t>551 Acres in URAs</a:t>
            </a:r>
          </a:p>
          <a:p>
            <a:r>
              <a:rPr lang="en-US" dirty="0"/>
              <a:t>527 in TL</a:t>
            </a:r>
          </a:p>
          <a:p>
            <a:r>
              <a:rPr lang="en-US" dirty="0"/>
              <a:t>75 Dwelling Units</a:t>
            </a:r>
          </a:p>
          <a:p>
            <a:r>
              <a:rPr lang="en-US" dirty="0"/>
              <a:t>~50% of land in lots over 10 acres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Urban Reserve 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63827"/>
            <a:ext cx="5155979" cy="32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UGB Study Area: Statistics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199" y="962527"/>
            <a:ext cx="8229601" cy="2294020"/>
          </a:xfrm>
        </p:spPr>
        <p:txBody>
          <a:bodyPr/>
          <a:lstStyle/>
          <a:p>
            <a:r>
              <a:rPr lang="en-US" dirty="0"/>
              <a:t>More than 19,800 acres in 1.5-mile study area (does not include URA)</a:t>
            </a:r>
          </a:p>
          <a:p>
            <a:r>
              <a:rPr lang="en-US" dirty="0"/>
              <a:t>4,325 acres in exceptions areas</a:t>
            </a:r>
          </a:p>
          <a:p>
            <a:r>
              <a:rPr lang="en-US" dirty="0"/>
              <a:t>Few lots over 20 acres in exceptions areas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56547"/>
            <a:ext cx="8303873" cy="24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517525" indent="-517525">
              <a:buNone/>
            </a:pPr>
            <a:r>
              <a:rPr lang="en-US" dirty="0"/>
              <a:t>I. 	Introductions (5 minutes)</a:t>
            </a:r>
          </a:p>
          <a:p>
            <a:pPr marL="517525" indent="-517525">
              <a:buNone/>
            </a:pPr>
            <a:r>
              <a:rPr lang="en-US" dirty="0"/>
              <a:t>II. 	Overview of the Project (10 min)</a:t>
            </a:r>
          </a:p>
          <a:p>
            <a:pPr marL="517525" indent="-517525">
              <a:buNone/>
            </a:pPr>
            <a:r>
              <a:rPr lang="en-US" dirty="0"/>
              <a:t>III. Overview of Division 38 (10 min)</a:t>
            </a:r>
          </a:p>
          <a:p>
            <a:pPr marL="517525" indent="-517525">
              <a:buNone/>
            </a:pPr>
            <a:r>
              <a:rPr lang="en-US" dirty="0"/>
              <a:t>IV. 	Study Area Determination (20 min) </a:t>
            </a:r>
          </a:p>
          <a:p>
            <a:pPr marL="517525" indent="-517525">
              <a:buNone/>
            </a:pPr>
            <a:r>
              <a:rPr lang="en-US" dirty="0"/>
              <a:t>V. 	Serviceability Methods (60 min)</a:t>
            </a:r>
          </a:p>
          <a:p>
            <a:pPr marL="517525" indent="-517525">
              <a:buNone/>
            </a:pPr>
            <a:r>
              <a:rPr lang="en-US" dirty="0"/>
              <a:t>VI. Next Steps (10 min)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Study Area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310" y="1145370"/>
            <a:ext cx="497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Study Area Lots by Zoning and Classification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514702"/>
            <a:ext cx="8732578" cy="41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3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67463"/>
            <a:ext cx="914400" cy="261937"/>
          </a:xfrm>
        </p:spPr>
        <p:txBody>
          <a:bodyPr/>
          <a:lstStyle/>
          <a:p>
            <a:fld id="{C52E4E49-E3E8-614E-8064-37D27D75C3C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72"/>
            <a:ext cx="9118053" cy="68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367463"/>
            <a:ext cx="914400" cy="261937"/>
          </a:xfrm>
        </p:spPr>
        <p:txBody>
          <a:bodyPr/>
          <a:lstStyle/>
          <a:p>
            <a:fld id="{C52E4E49-E3E8-614E-8064-37D27D75C3C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1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67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7" y="0"/>
            <a:ext cx="9098343" cy="684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94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Exclusions in preliminary study area</a:t>
            </a:r>
          </a:p>
          <a:p>
            <a:pPr lvl="1"/>
            <a:r>
              <a:rPr lang="en-US" dirty="0"/>
              <a:t>Areas in Marion Co.</a:t>
            </a:r>
          </a:p>
          <a:p>
            <a:pPr lvl="1"/>
            <a:r>
              <a:rPr lang="en-US" dirty="0"/>
              <a:t>Landslide areas</a:t>
            </a:r>
          </a:p>
          <a:p>
            <a:pPr lvl="1"/>
            <a:r>
              <a:rPr lang="en-US" dirty="0"/>
              <a:t>Flood areas</a:t>
            </a:r>
          </a:p>
          <a:p>
            <a:pPr lvl="1"/>
            <a:r>
              <a:rPr lang="en-US" dirty="0"/>
              <a:t>Dundee UGB</a:t>
            </a:r>
          </a:p>
          <a:p>
            <a:r>
              <a:rPr lang="en-US" dirty="0"/>
              <a:t>Potential exclusions in final study area</a:t>
            </a:r>
          </a:p>
          <a:p>
            <a:pPr lvl="1"/>
            <a:r>
              <a:rPr lang="en-US" dirty="0"/>
              <a:t>Additional public service exclusions</a:t>
            </a:r>
          </a:p>
          <a:p>
            <a:pPr lvl="1"/>
            <a:r>
              <a:rPr lang="en-US" dirty="0"/>
              <a:t>Phase II of Newberg-Dundee Bypass</a:t>
            </a:r>
          </a:p>
          <a:p>
            <a:pPr lvl="1"/>
            <a:r>
              <a:rPr lang="en-US" dirty="0"/>
              <a:t>Land isolated from existing service networks</a:t>
            </a:r>
          </a:p>
          <a:p>
            <a:pPr lvl="2"/>
            <a:r>
              <a:rPr lang="en-US" dirty="0"/>
              <a:t>E.g., physical, topographic constraints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Study Area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16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Serviceability Analysis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8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800" dirty="0"/>
              <a:t>OAR 660-038-0200</a:t>
            </a:r>
          </a:p>
          <a:p>
            <a:pPr lvl="1"/>
            <a:r>
              <a:rPr lang="en-US" sz="2000" dirty="0"/>
              <a:t>Serviceability</a:t>
            </a:r>
            <a:r>
              <a:rPr lang="en-US" sz="2000" i="1" dirty="0"/>
              <a:t>. </a:t>
            </a:r>
          </a:p>
          <a:p>
            <a:pPr lvl="1"/>
            <a:r>
              <a:rPr lang="en-US" sz="2000" dirty="0"/>
              <a:t>“A city that amends its UGB using this division shall demonstrate that lands included within the UGB: (a) Provide sufficient serviceable land for at least a seven-year period, and (b) Can all be serviceable over a 14-year period.”</a:t>
            </a:r>
          </a:p>
          <a:p>
            <a:r>
              <a:rPr lang="en-US" sz="2800" dirty="0"/>
              <a:t>(1) Pursuant to ORS 197A.310(3) or 197A.312(3), a city that amends its UGB using this division shall demonstrate that lands included within the UGB:</a:t>
            </a:r>
          </a:p>
          <a:p>
            <a:pPr lvl="1"/>
            <a:r>
              <a:rPr lang="en-US" sz="2000" dirty="0"/>
              <a:t>(a) Provide sufficient serviceable land for at least a seven-year period, and</a:t>
            </a:r>
          </a:p>
          <a:p>
            <a:pPr lvl="1"/>
            <a:r>
              <a:rPr lang="en-US" sz="2000" dirty="0"/>
              <a:t>(b) Can all be serviceable over a 14-year period</a:t>
            </a:r>
            <a:r>
              <a:rPr lang="en-US" sz="24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Serviceability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Serviceability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7F0A98-9004-5946-8119-788BBFA0B3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068779"/>
            <a:ext cx="3664226" cy="5258467"/>
          </a:xfrm>
        </p:spPr>
        <p:txBody>
          <a:bodyPr/>
          <a:lstStyle/>
          <a:p>
            <a:r>
              <a:rPr lang="en-US" sz="2800" dirty="0"/>
              <a:t>Serviceability analysis steps</a:t>
            </a:r>
          </a:p>
          <a:p>
            <a:pPr marL="690563" lvl="1" indent="-233363"/>
            <a:r>
              <a:rPr lang="en-US" sz="2400" dirty="0"/>
              <a:t>Requires determination of amount and location of boundary amendment</a:t>
            </a:r>
          </a:p>
          <a:p>
            <a:r>
              <a:rPr lang="en-US" sz="2800" dirty="0"/>
              <a:t>Services included:</a:t>
            </a:r>
          </a:p>
          <a:p>
            <a:pPr marL="690563" lvl="1" indent="-233363"/>
            <a:r>
              <a:rPr lang="en-US" sz="2400" dirty="0"/>
              <a:t>Wastewater; water</a:t>
            </a:r>
          </a:p>
          <a:p>
            <a:pPr marL="690563" lvl="1" indent="-233363"/>
            <a:r>
              <a:rPr lang="en-US" sz="2400" dirty="0"/>
              <a:t>Transportation</a:t>
            </a:r>
          </a:p>
          <a:p>
            <a:pPr marL="690563" lvl="1" indent="-233363"/>
            <a:r>
              <a:rPr lang="en-US" sz="2400" dirty="0"/>
              <a:t>Financing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2BC1131-179D-3547-A0BD-4FB8E450FF8C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5254487" y="2411491"/>
            <a:ext cx="0" cy="242240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A57E36-3079-3743-A252-FD9B153D2EE2}"/>
              </a:ext>
            </a:extLst>
          </p:cNvPr>
          <p:cNvSpPr txBox="1"/>
          <p:nvPr/>
        </p:nvSpPr>
        <p:spPr>
          <a:xfrm>
            <a:off x="4121426" y="1765160"/>
            <a:ext cx="2266122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/>
              <a:t>Step 1: Determine growth increments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16F556-5182-8E47-9F3F-1D8C3D037316}"/>
              </a:ext>
            </a:extLst>
          </p:cNvPr>
          <p:cNvSpPr txBox="1"/>
          <p:nvPr/>
        </p:nvSpPr>
        <p:spPr>
          <a:xfrm>
            <a:off x="4121426" y="2603406"/>
            <a:ext cx="226612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"/>
                <a:cs typeface="Gill Sans"/>
              </a:rPr>
              <a:t>Step 2: Identify type/amount of needed capacity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13E4E5-3CB9-564B-900A-9ED4D79D3BB0}"/>
              </a:ext>
            </a:extLst>
          </p:cNvPr>
          <p:cNvSpPr txBox="1"/>
          <p:nvPr/>
        </p:nvSpPr>
        <p:spPr>
          <a:xfrm>
            <a:off x="4121426" y="3718651"/>
            <a:ext cx="226612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"/>
                <a:cs typeface="Gill Sans"/>
              </a:rPr>
              <a:t>Step 3: Identify system improvements required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4E65AE-7619-3A4D-99AD-E39B74FE432D}"/>
              </a:ext>
            </a:extLst>
          </p:cNvPr>
          <p:cNvSpPr txBox="1"/>
          <p:nvPr/>
        </p:nvSpPr>
        <p:spPr>
          <a:xfrm>
            <a:off x="4121426" y="4833897"/>
            <a:ext cx="22661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"/>
                <a:cs typeface="Gill Sans"/>
              </a:rPr>
              <a:t>Step 4: Identify funding methods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xmlns="" id="{A0A06C29-27CA-F642-A47A-074D3B50387D}"/>
              </a:ext>
            </a:extLst>
          </p:cNvPr>
          <p:cNvSpPr/>
          <p:nvPr/>
        </p:nvSpPr>
        <p:spPr>
          <a:xfrm>
            <a:off x="6817013" y="3815235"/>
            <a:ext cx="1937275" cy="3693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"/>
                <a:cs typeface="Gill Sans"/>
              </a:rPr>
              <a:t>Wastewater/water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xmlns="" id="{F8B05A5E-EF34-B544-9677-36B4DBDD6BF0}"/>
              </a:ext>
            </a:extLst>
          </p:cNvPr>
          <p:cNvSpPr/>
          <p:nvPr/>
        </p:nvSpPr>
        <p:spPr>
          <a:xfrm>
            <a:off x="6817013" y="4289590"/>
            <a:ext cx="1937275" cy="3693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"/>
                <a:cs typeface="Gill Sans"/>
              </a:rPr>
              <a:t>Transportation</a:t>
            </a:r>
          </a:p>
        </p:txBody>
      </p:sp>
      <p:sp>
        <p:nvSpPr>
          <p:cNvPr id="15" name="Process 14">
            <a:extLst>
              <a:ext uri="{FF2B5EF4-FFF2-40B4-BE49-F238E27FC236}">
                <a16:creationId xmlns:a16="http://schemas.microsoft.com/office/drawing/2014/main" xmlns="" id="{8B3EB83E-AA2F-FC4A-9C49-1210C3960F2A}"/>
              </a:ext>
            </a:extLst>
          </p:cNvPr>
          <p:cNvSpPr/>
          <p:nvPr/>
        </p:nvSpPr>
        <p:spPr>
          <a:xfrm>
            <a:off x="6817014" y="4768499"/>
            <a:ext cx="1937275" cy="36933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"/>
                <a:cs typeface="Gill Sans"/>
              </a:rPr>
              <a:t>Financing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xmlns="" id="{CC3559D2-E245-7848-A839-6DF5976EDFC3}"/>
              </a:ext>
            </a:extLst>
          </p:cNvPr>
          <p:cNvCxnSpPr>
            <a:cxnSpLocks/>
            <a:stCxn id="12" idx="3"/>
            <a:endCxn id="10" idx="3"/>
          </p:cNvCxnSpPr>
          <p:nvPr/>
        </p:nvCxnSpPr>
        <p:spPr>
          <a:xfrm flipV="1">
            <a:off x="6387548" y="3065071"/>
            <a:ext cx="12700" cy="2091992"/>
          </a:xfrm>
          <a:prstGeom prst="bentConnector3">
            <a:avLst>
              <a:gd name="adj1" fmla="val 1800000"/>
            </a:avLst>
          </a:prstGeom>
          <a:ln w="254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rocess 16">
            <a:extLst>
              <a:ext uri="{FF2B5EF4-FFF2-40B4-BE49-F238E27FC236}">
                <a16:creationId xmlns:a16="http://schemas.microsoft.com/office/drawing/2014/main" xmlns="" id="{01C9764F-371C-9C4D-ADDE-F54F2714F092}"/>
              </a:ext>
            </a:extLst>
          </p:cNvPr>
          <p:cNvSpPr/>
          <p:nvPr/>
        </p:nvSpPr>
        <p:spPr>
          <a:xfrm>
            <a:off x="6817014" y="3063881"/>
            <a:ext cx="1937275" cy="646331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Repeat steps 2-4 for each:</a:t>
            </a:r>
          </a:p>
        </p:txBody>
      </p:sp>
    </p:spTree>
    <p:extLst>
      <p:ext uri="{BB962C8B-B14F-4D97-AF65-F5344CB8AC3E}">
        <p14:creationId xmlns:p14="http://schemas.microsoft.com/office/powerpoint/2010/main" val="464977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 city shall demonstrate </a:t>
            </a:r>
            <a:r>
              <a:rPr lang="en-US" u="sng" dirty="0"/>
              <a:t>adequate</a:t>
            </a:r>
            <a:r>
              <a:rPr lang="en-US" dirty="0"/>
              <a:t> sewer, water and transportation capacity. </a:t>
            </a:r>
          </a:p>
          <a:p>
            <a:pPr marL="741363" lvl="1" indent="-284163"/>
            <a:r>
              <a:rPr lang="en-US" dirty="0"/>
              <a:t>(a) </a:t>
            </a:r>
            <a:r>
              <a:rPr lang="en-US" u="sng" dirty="0"/>
              <a:t>Capacity is available</a:t>
            </a:r>
            <a:r>
              <a:rPr lang="en-US" dirty="0"/>
              <a:t>: existing sewer, water and transportation system capacity sufficient to serve </a:t>
            </a:r>
            <a:r>
              <a:rPr lang="en-US" u="sng" dirty="0"/>
              <a:t>some or all</a:t>
            </a:r>
            <a:r>
              <a:rPr lang="en-US" dirty="0"/>
              <a:t> of the anticipated seven-year demand is available…and/or</a:t>
            </a:r>
          </a:p>
          <a:p>
            <a:pPr marL="741363" lvl="1" indent="-284163"/>
            <a:r>
              <a:rPr lang="en-US" dirty="0"/>
              <a:t>(b) </a:t>
            </a:r>
            <a:r>
              <a:rPr lang="en-US" u="sng" dirty="0"/>
              <a:t>Capacity can be provided</a:t>
            </a:r>
            <a:r>
              <a:rPr lang="en-US" dirty="0"/>
              <a:t> within seven years</a:t>
            </a:r>
          </a:p>
          <a:p>
            <a:pPr lvl="2"/>
            <a:r>
              <a:rPr lang="en-US" dirty="0"/>
              <a:t>(A) Are </a:t>
            </a:r>
            <a:r>
              <a:rPr lang="en-US" u="sng" dirty="0"/>
              <a:t>fully funded and scheduled for construction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(B) Can be made </a:t>
            </a:r>
            <a:r>
              <a:rPr lang="en-US" u="sng" dirty="0"/>
              <a:t>subject to committed financing</a:t>
            </a:r>
            <a:r>
              <a:rPr lang="en-US" dirty="0"/>
              <a:t>, or</a:t>
            </a:r>
          </a:p>
          <a:p>
            <a:pPr lvl="2"/>
            <a:r>
              <a:rPr lang="en-US" dirty="0"/>
              <a:t>(C) </a:t>
            </a:r>
            <a:r>
              <a:rPr lang="en-US" u="sng" dirty="0"/>
              <a:t>Can have committed financing in place</a:t>
            </a:r>
            <a:r>
              <a:rPr lang="en-US" dirty="0"/>
              <a:t> </a:t>
            </a:r>
            <a:endParaRPr lang="en-US" u="sng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Seven-Year Period (Subsection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6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BF471C-58C3-4241-86B6-64E80AAB63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Overview: How we got here</a:t>
            </a:r>
          </a:p>
        </p:txBody>
      </p:sp>
    </p:spTree>
    <p:extLst>
      <p:ext uri="{BB962C8B-B14F-4D97-AF65-F5344CB8AC3E}">
        <p14:creationId xmlns:p14="http://schemas.microsoft.com/office/powerpoint/2010/main" val="1801896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BC5D5EB-CCDD-41BC-A9BC-F7AB200530B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Capacity </a:t>
            </a:r>
            <a:r>
              <a:rPr lang="en-US" u="sng" dirty="0"/>
              <a:t>can be in place</a:t>
            </a:r>
            <a:r>
              <a:rPr lang="en-US" dirty="0"/>
              <a:t> for that portion of the 14-year period for which capacity has not been demonstrated</a:t>
            </a:r>
          </a:p>
          <a:p>
            <a:pPr marL="741363" lvl="1" indent="-284163"/>
            <a:r>
              <a:rPr lang="en-US" dirty="0"/>
              <a:t>(a) Identify the </a:t>
            </a:r>
            <a:r>
              <a:rPr lang="en-US" u="sng" dirty="0"/>
              <a:t>type and amount</a:t>
            </a:r>
            <a:r>
              <a:rPr lang="en-US" dirty="0"/>
              <a:t> of the needed capacity;</a:t>
            </a:r>
          </a:p>
          <a:p>
            <a:pPr marL="741363" lvl="1" indent="-284163"/>
            <a:r>
              <a:rPr lang="en-US" dirty="0"/>
              <a:t>(b) Identify the </a:t>
            </a:r>
            <a:r>
              <a:rPr lang="en-US" u="sng" dirty="0"/>
              <a:t>system improvements required</a:t>
            </a:r>
            <a:r>
              <a:rPr lang="en-US" dirty="0"/>
              <a:t> to provide the needed capacity; and,</a:t>
            </a:r>
          </a:p>
          <a:p>
            <a:pPr marL="741363" lvl="1" indent="-284163"/>
            <a:r>
              <a:rPr lang="en-US" dirty="0"/>
              <a:t>(c) Identify the </a:t>
            </a:r>
            <a:r>
              <a:rPr lang="en-US" u="sng" dirty="0"/>
              <a:t>funding method(s)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A3AC89-B285-4C7F-B101-9610D9F1590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14-Year Period (Subsection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5CC154-781C-4272-B9DE-5BC25AEB23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08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6C66D1E-6082-4BD8-9CE1-39ED82D6B2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Key issues: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Agreement with rule interpretation</a:t>
            </a:r>
          </a:p>
          <a:p>
            <a:pPr lvl="1"/>
            <a:r>
              <a:rPr lang="en-US" dirty="0"/>
              <a:t>What level of detail is required?</a:t>
            </a:r>
          </a:p>
          <a:p>
            <a:pPr lvl="1"/>
            <a:r>
              <a:rPr lang="en-US" dirty="0"/>
              <a:t>Does the rule require site specific analysis of expansion areas?</a:t>
            </a:r>
          </a:p>
          <a:p>
            <a:pPr lvl="1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D0EF02-F6E7-4ED9-8974-C62D9B239BB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222CE4-F168-4F9A-BF3B-FCB237857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4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Develop preliminary land need estimates (constrained by BLI)</a:t>
            </a:r>
          </a:p>
          <a:p>
            <a:r>
              <a:rPr lang="en-US" dirty="0"/>
              <a:t>Refine study area</a:t>
            </a:r>
          </a:p>
          <a:p>
            <a:r>
              <a:rPr lang="en-US" dirty="0"/>
              <a:t>Conduct preliminary serviceability analysis for residential uses in Urban Reserve Areas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1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60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521335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Gill Sans SemiBold"/>
                <a:cs typeface="Gill Sans SemiBold"/>
              </a:rPr>
              <a:t>Background</a:t>
            </a:r>
            <a:endParaRPr lang="en-US" b="1" dirty="0">
              <a:latin typeface="Gill Sans SemiBold"/>
              <a:cs typeface="Gill Sans SemiBold"/>
            </a:endParaRPr>
          </a:p>
          <a:p>
            <a:r>
              <a:rPr lang="en-US" dirty="0">
                <a:latin typeface="Gill Sans SemiBold"/>
                <a:cs typeface="Gill Sans SemiBold"/>
              </a:rPr>
              <a:t>Unsuccessful multi-year attempt at a UGB expansion for industrial land</a:t>
            </a:r>
          </a:p>
          <a:p>
            <a:r>
              <a:rPr lang="en-US" dirty="0">
                <a:latin typeface="Gill Sans SemiBold"/>
                <a:cs typeface="Gill Sans SemiBold"/>
              </a:rPr>
              <a:t>The need to accommodate future population and employment growth</a:t>
            </a:r>
          </a:p>
          <a:p>
            <a:r>
              <a:rPr lang="en-US" dirty="0">
                <a:latin typeface="Gill Sans SemiBold"/>
                <a:cs typeface="Gill Sans SemiBold"/>
              </a:rPr>
              <a:t>OAR 660 Division 38 simplified method</a:t>
            </a:r>
          </a:p>
          <a:p>
            <a:r>
              <a:rPr lang="en-US" dirty="0">
                <a:latin typeface="Gill Sans SemiBold"/>
                <a:cs typeface="Gill Sans SemiBold"/>
              </a:rPr>
              <a:t>DLCD grant for UGB prep work/BLI</a:t>
            </a:r>
          </a:p>
          <a:p>
            <a:r>
              <a:rPr lang="en-US" dirty="0">
                <a:latin typeface="Gill Sans SemiBold"/>
                <a:cs typeface="Gill Sans SemiBold"/>
              </a:rPr>
              <a:t>DLCD grant for Division 38 boundary review</a:t>
            </a:r>
          </a:p>
          <a:p>
            <a:pPr lvl="1"/>
            <a:endParaRPr lang="en-US" sz="2400" dirty="0">
              <a:latin typeface="Gill Sans SemiBold"/>
              <a:cs typeface="Gill Sans SemiBold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2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457199" y="1072663"/>
            <a:ext cx="8229601" cy="525458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Gill Sans SemiBold"/>
                <a:cs typeface="Gill Sans SemiBold"/>
              </a:rPr>
              <a:t>Project goal: Conduct UGB review using Division 38 rule</a:t>
            </a:r>
          </a:p>
          <a:p>
            <a:r>
              <a:rPr lang="en-US" sz="2800" dirty="0">
                <a:latin typeface="Gill Sans SemiBold"/>
                <a:cs typeface="Gill Sans SemiBold"/>
              </a:rPr>
              <a:t>Develop a community vision, goals and policies</a:t>
            </a:r>
          </a:p>
          <a:p>
            <a:r>
              <a:rPr lang="en-US" sz="2800" dirty="0">
                <a:latin typeface="Gill Sans SemiBold"/>
                <a:cs typeface="Gill Sans SemiBold"/>
              </a:rPr>
              <a:t>Conduct Division 38 Boundary Review</a:t>
            </a:r>
          </a:p>
          <a:p>
            <a:pPr lvl="1"/>
            <a:r>
              <a:rPr lang="en-US" sz="2400" dirty="0">
                <a:latin typeface="Gill Sans SemiBold"/>
                <a:cs typeface="Gill Sans SemiBold"/>
              </a:rPr>
              <a:t>Determine land needs</a:t>
            </a:r>
          </a:p>
          <a:p>
            <a:pPr lvl="1"/>
            <a:r>
              <a:rPr lang="en-US" sz="2400" dirty="0">
                <a:latin typeface="Gill Sans SemiBold"/>
                <a:cs typeface="Gill Sans SemiBold"/>
              </a:rPr>
              <a:t>Inventory land (BLI)</a:t>
            </a:r>
          </a:p>
          <a:p>
            <a:pPr lvl="1"/>
            <a:r>
              <a:rPr lang="en-US" sz="2400" dirty="0">
                <a:latin typeface="Gill Sans SemiBold"/>
                <a:cs typeface="Gill Sans SemiBold"/>
              </a:rPr>
              <a:t>Identify land deficiencies</a:t>
            </a:r>
          </a:p>
          <a:p>
            <a:pPr lvl="1"/>
            <a:r>
              <a:rPr lang="en-US" sz="2400" dirty="0">
                <a:latin typeface="Gill Sans SemiBold"/>
                <a:cs typeface="Gill Sans SemiBold"/>
              </a:rPr>
              <a:t>Define UGB study area consistent with Division 38 requirements</a:t>
            </a:r>
          </a:p>
          <a:p>
            <a:pPr lvl="1"/>
            <a:r>
              <a:rPr lang="en-US" sz="2400" dirty="0">
                <a:latin typeface="Gill Sans SemiBold"/>
                <a:cs typeface="Gill Sans SemiBold"/>
              </a:rPr>
              <a:t>Identify proposed expansion areas</a:t>
            </a:r>
          </a:p>
          <a:p>
            <a:pPr lvl="1"/>
            <a:r>
              <a:rPr lang="en-US" sz="2400" dirty="0">
                <a:latin typeface="Gill Sans SemiBold"/>
                <a:cs typeface="Gill Sans SemiBold"/>
              </a:rPr>
              <a:t>Conduct serviceability analysis</a:t>
            </a:r>
          </a:p>
          <a:p>
            <a:pPr lvl="1"/>
            <a:r>
              <a:rPr lang="en-US" sz="2400" dirty="0">
                <a:latin typeface="Gill Sans SemiBold"/>
                <a:cs typeface="Gill Sans SemiBold"/>
              </a:rPr>
              <a:t>Prepare findings</a:t>
            </a:r>
          </a:p>
          <a:p>
            <a:endParaRPr lang="en-US" sz="2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4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Simplified UGB amendment method</a:t>
            </a:r>
          </a:p>
          <a:p>
            <a:pPr lvl="1"/>
            <a:r>
              <a:rPr lang="en-US" dirty="0"/>
              <a:t>OAR 660-038</a:t>
            </a:r>
          </a:p>
          <a:p>
            <a:pPr lvl="1"/>
            <a:r>
              <a:rPr lang="en-US" dirty="0"/>
              <a:t>New rule, Newberg will be first to test</a:t>
            </a:r>
          </a:p>
          <a:p>
            <a:r>
              <a:rPr lang="en-US" dirty="0"/>
              <a:t>Newberg’s 2017 BLI is consistent with the Division 38 guidance</a:t>
            </a:r>
          </a:p>
          <a:p>
            <a:pPr lvl="1"/>
            <a:r>
              <a:rPr lang="en-US" dirty="0"/>
              <a:t>Identified some issues with the rule in the BLI</a:t>
            </a:r>
          </a:p>
          <a:p>
            <a:pPr lvl="1"/>
            <a:r>
              <a:rPr lang="en-US" dirty="0"/>
              <a:t>LCDC will address these later this year</a:t>
            </a:r>
          </a:p>
          <a:p>
            <a:pPr lvl="1"/>
            <a:r>
              <a:rPr lang="en-US" dirty="0"/>
              <a:t>Cannot move forward with parts of the project without the changes</a:t>
            </a: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Overview of Division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3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CF853A9-D4B5-433D-9882-210AE4135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Division 38 Simplified UGB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D15FDAD-6B2B-4679-833B-60CC57FE37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3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457199" y="1090247"/>
            <a:ext cx="8229601" cy="5237000"/>
          </a:xfrm>
        </p:spPr>
        <p:txBody>
          <a:bodyPr/>
          <a:lstStyle/>
          <a:p>
            <a:r>
              <a:rPr lang="en-US" sz="2600" dirty="0"/>
              <a:t>Become the methods that are used by most cities </a:t>
            </a:r>
          </a:p>
          <a:p>
            <a:r>
              <a:rPr lang="en-US" sz="2600" dirty="0"/>
              <a:t>Encourage livable communities and “land use efficiency”</a:t>
            </a:r>
          </a:p>
          <a:p>
            <a:r>
              <a:rPr lang="en-US" sz="2600" dirty="0"/>
              <a:t>Encourage the conservation of farm and forest lands</a:t>
            </a:r>
          </a:p>
          <a:p>
            <a:r>
              <a:rPr lang="en-US" sz="2600" dirty="0"/>
              <a:t>Encourage cities to increase the development capacity within their UGBs</a:t>
            </a:r>
          </a:p>
          <a:p>
            <a:r>
              <a:rPr lang="en-US" sz="2600" dirty="0"/>
              <a:t>Encourage provision of an adequate supply of serviceable residential and employment land </a:t>
            </a:r>
          </a:p>
          <a:p>
            <a:r>
              <a:rPr lang="en-US" sz="2600" dirty="0"/>
              <a:t>Assist residents in understanding the major local government decisions that are likely to determine the form of a city’s growth</a:t>
            </a:r>
          </a:p>
          <a:p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Division 38: Simplified UGB Process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4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199" y="1160585"/>
            <a:ext cx="8229601" cy="5166661"/>
          </a:xfrm>
        </p:spPr>
        <p:txBody>
          <a:bodyPr/>
          <a:lstStyle/>
          <a:p>
            <a:r>
              <a:rPr lang="en-US" dirty="0"/>
              <a:t>Builds from PSU population forecast (available July 2017)</a:t>
            </a:r>
          </a:p>
          <a:p>
            <a:r>
              <a:rPr lang="en-US" dirty="0"/>
              <a:t>Uses a 14-year period</a:t>
            </a:r>
          </a:p>
          <a:p>
            <a:r>
              <a:rPr lang="en-US" dirty="0"/>
              <a:t>Land can be serviced</a:t>
            </a:r>
          </a:p>
          <a:p>
            <a:r>
              <a:rPr lang="en-US" dirty="0"/>
              <a:t>Outlines when cities can apply for additional UGB amendments</a:t>
            </a:r>
          </a:p>
          <a:p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Division 38: Major provisions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2E4E49-E3E8-614E-8064-37D27D75C3C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8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Oct 2016">
      <a:dk1>
        <a:srgbClr val="000000"/>
      </a:dk1>
      <a:lt1>
        <a:srgbClr val="FFFFFF"/>
      </a:lt1>
      <a:dk2>
        <a:srgbClr val="10243E"/>
      </a:dk2>
      <a:lt2>
        <a:srgbClr val="EEECE1"/>
      </a:lt2>
      <a:accent1>
        <a:srgbClr val="2B4F8A"/>
      </a:accent1>
      <a:accent2>
        <a:srgbClr val="00B152"/>
      </a:accent2>
      <a:accent3>
        <a:srgbClr val="CC6D1F"/>
      </a:accent3>
      <a:accent4>
        <a:srgbClr val="419CB1"/>
      </a:accent4>
      <a:accent5>
        <a:srgbClr val="E5A623"/>
      </a:accent5>
      <a:accent6>
        <a:srgbClr val="9C2F2E"/>
      </a:accent6>
      <a:hlink>
        <a:srgbClr val="535353"/>
      </a:hlink>
      <a:folHlink>
        <a:srgbClr val="69567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 Powerpoint Template" id="{E283D865-2EFF-1545-852D-B2DB637C036D}" vid="{1DEE6106-F341-AB42-9981-B6B9832A64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987</Words>
  <Application>Microsoft Office PowerPoint</Application>
  <PresentationFormat>On-screen Show (4:3)</PresentationFormat>
  <Paragraphs>190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Gill Sans</vt:lpstr>
      <vt:lpstr>Gill Sans Light</vt:lpstr>
      <vt:lpstr>Gill Sans MT</vt:lpstr>
      <vt:lpstr>Gill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Raimann</dc:creator>
  <cp:lastModifiedBy>Cheryl Caines</cp:lastModifiedBy>
  <cp:revision>28</cp:revision>
  <dcterms:created xsi:type="dcterms:W3CDTF">2018-06-29T18:38:19Z</dcterms:created>
  <dcterms:modified xsi:type="dcterms:W3CDTF">2018-07-16T15:29:20Z</dcterms:modified>
</cp:coreProperties>
</file>