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90" r:id="rId2"/>
    <p:sldId id="1085" r:id="rId3"/>
    <p:sldId id="366" r:id="rId4"/>
    <p:sldId id="298" r:id="rId5"/>
    <p:sldId id="429" r:id="rId6"/>
    <p:sldId id="354" r:id="rId7"/>
    <p:sldId id="299" r:id="rId8"/>
    <p:sldId id="260" r:id="rId9"/>
    <p:sldId id="314" r:id="rId10"/>
    <p:sldId id="407" r:id="rId11"/>
    <p:sldId id="408" r:id="rId12"/>
    <p:sldId id="1087" r:id="rId13"/>
    <p:sldId id="356" r:id="rId14"/>
    <p:sldId id="323" r:id="rId15"/>
    <p:sldId id="316" r:id="rId16"/>
    <p:sldId id="342" r:id="rId17"/>
    <p:sldId id="422" r:id="rId18"/>
    <p:sldId id="330" r:id="rId19"/>
    <p:sldId id="1089" r:id="rId20"/>
    <p:sldId id="338" r:id="rId21"/>
    <p:sldId id="340" r:id="rId22"/>
    <p:sldId id="352" r:id="rId23"/>
    <p:sldId id="336" r:id="rId24"/>
    <p:sldId id="1079" r:id="rId25"/>
    <p:sldId id="358" r:id="rId26"/>
    <p:sldId id="1091" r:id="rId27"/>
    <p:sldId id="368" r:id="rId28"/>
    <p:sldId id="348" r:id="rId29"/>
    <p:sldId id="369" r:id="rId30"/>
    <p:sldId id="363" r:id="rId31"/>
    <p:sldId id="362" r:id="rId32"/>
    <p:sldId id="382" r:id="rId33"/>
    <p:sldId id="1092" r:id="rId34"/>
    <p:sldId id="1078" r:id="rId35"/>
    <p:sldId id="332" r:id="rId36"/>
    <p:sldId id="261" r:id="rId3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186F4A-2F94-497D-D3D2-55CD814AB8BF}" name="Jamil Ditter" initials="JD" userId="Jamil Ditter" providerId="None"/>
  <p188:author id="{D5289BF8-D351-72D1-0821-233229051188}" name="Ariel Kane" initials="AK" userId="S::kane@econw.com::69d88d28-835a-4f61-9f5b-0cf6f86f36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 Diana C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FF8AD8"/>
    <a:srgbClr val="FFF8E0"/>
    <a:srgbClr val="D7C496"/>
    <a:srgbClr val="FFE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55" autoAdjust="0"/>
    <p:restoredTop sz="96197" autoAdjust="0"/>
  </p:normalViewPr>
  <p:slideViewPr>
    <p:cSldViewPr snapToGrid="0" snapToObjects="1">
      <p:cViewPr varScale="1">
        <p:scale>
          <a:sx n="160" d="100"/>
          <a:sy n="160" d="100"/>
        </p:scale>
        <p:origin x="18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80BFC-34FC-0140-8289-FF1614B976CB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FD8CF7-9414-7D45-A2FB-9F6C36D1E991}">
      <dgm:prSet phldrT="[Text]"/>
      <dgm:spPr>
        <a:solidFill>
          <a:srgbClr val="2B4F8B"/>
        </a:solidFill>
      </dgm:spPr>
      <dgm:t>
        <a:bodyPr/>
        <a:lstStyle/>
        <a:p>
          <a:r>
            <a:rPr lang="en-US" dirty="0"/>
            <a:t>Housing Needs Analysis</a:t>
          </a:r>
        </a:p>
      </dgm:t>
    </dgm:pt>
    <dgm:pt modelId="{63097AD6-2444-9442-AF0B-F6E0298883DA}" type="parTrans" cxnId="{8DF37CF0-AAFC-0A4C-B88C-8995BC5D600E}">
      <dgm:prSet/>
      <dgm:spPr/>
      <dgm:t>
        <a:bodyPr/>
        <a:lstStyle/>
        <a:p>
          <a:endParaRPr lang="en-US"/>
        </a:p>
      </dgm:t>
    </dgm:pt>
    <dgm:pt modelId="{18F06A38-738A-A946-80FB-5ADCD089E2B0}" type="sibTrans" cxnId="{8DF37CF0-AAFC-0A4C-B88C-8995BC5D600E}">
      <dgm:prSet/>
      <dgm:spPr/>
      <dgm:t>
        <a:bodyPr/>
        <a:lstStyle/>
        <a:p>
          <a:endParaRPr lang="en-US"/>
        </a:p>
      </dgm:t>
    </dgm:pt>
    <dgm:pt modelId="{A88A0790-6399-DA40-A6A3-259F7A713A66}">
      <dgm:prSet phldrT="[Text]" custT="1"/>
      <dgm:spPr/>
      <dgm:t>
        <a:bodyPr/>
        <a:lstStyle/>
        <a:p>
          <a:r>
            <a:rPr lang="en-US" sz="1800" dirty="0"/>
            <a:t>Buildable lands inventory</a:t>
          </a:r>
        </a:p>
      </dgm:t>
    </dgm:pt>
    <dgm:pt modelId="{3236A79A-8434-0449-A934-327CE54D8175}" type="parTrans" cxnId="{1C0F97A4-1832-5144-A74D-2BC39D836986}">
      <dgm:prSet/>
      <dgm:spPr/>
      <dgm:t>
        <a:bodyPr/>
        <a:lstStyle/>
        <a:p>
          <a:endParaRPr lang="en-US"/>
        </a:p>
      </dgm:t>
    </dgm:pt>
    <dgm:pt modelId="{6429C2CA-E57D-654B-92FB-5888F96859BC}" type="sibTrans" cxnId="{1C0F97A4-1832-5144-A74D-2BC39D836986}">
      <dgm:prSet/>
      <dgm:spPr/>
      <dgm:t>
        <a:bodyPr/>
        <a:lstStyle/>
        <a:p>
          <a:endParaRPr lang="en-US"/>
        </a:p>
      </dgm:t>
    </dgm:pt>
    <dgm:pt modelId="{255CAC6B-751B-ED45-8F56-AFB590804624}">
      <dgm:prSet phldrT="[Text]"/>
      <dgm:spPr>
        <a:solidFill>
          <a:srgbClr val="2B4F8B"/>
        </a:solidFill>
      </dgm:spPr>
      <dgm:t>
        <a:bodyPr/>
        <a:lstStyle/>
        <a:p>
          <a:r>
            <a:rPr lang="en-US" dirty="0"/>
            <a:t>Housing Production Strategy</a:t>
          </a:r>
        </a:p>
      </dgm:t>
    </dgm:pt>
    <dgm:pt modelId="{C646746A-E582-0E4F-BA8B-631598A550E6}" type="parTrans" cxnId="{5D1591A6-1690-7E4D-8B76-2CC53B55C7B5}">
      <dgm:prSet/>
      <dgm:spPr/>
      <dgm:t>
        <a:bodyPr/>
        <a:lstStyle/>
        <a:p>
          <a:endParaRPr lang="en-US"/>
        </a:p>
      </dgm:t>
    </dgm:pt>
    <dgm:pt modelId="{CDEF8F05-2DD2-5E48-89EB-8137A0FBF4AE}" type="sibTrans" cxnId="{5D1591A6-1690-7E4D-8B76-2CC53B55C7B5}">
      <dgm:prSet/>
      <dgm:spPr/>
      <dgm:t>
        <a:bodyPr/>
        <a:lstStyle/>
        <a:p>
          <a:endParaRPr lang="en-US"/>
        </a:p>
      </dgm:t>
    </dgm:pt>
    <dgm:pt modelId="{B9CA30AA-D305-2F4C-8A99-9771734E0BC4}">
      <dgm:prSet phldrT="[Text]" custT="1"/>
      <dgm:spPr/>
      <dgm:t>
        <a:bodyPr/>
        <a:lstStyle/>
        <a:p>
          <a:r>
            <a:rPr lang="en-US" sz="1800" dirty="0"/>
            <a:t>Refined understanding of housing need</a:t>
          </a:r>
        </a:p>
      </dgm:t>
    </dgm:pt>
    <dgm:pt modelId="{8DC072C6-F2AC-ED48-9C01-4F3636C018BE}" type="parTrans" cxnId="{5D3C6430-FE1B-094E-AF86-C4B1194BEE27}">
      <dgm:prSet/>
      <dgm:spPr/>
      <dgm:t>
        <a:bodyPr/>
        <a:lstStyle/>
        <a:p>
          <a:endParaRPr lang="en-US"/>
        </a:p>
      </dgm:t>
    </dgm:pt>
    <dgm:pt modelId="{A8770047-008D-3640-8910-D8E580D78743}" type="sibTrans" cxnId="{5D3C6430-FE1B-094E-AF86-C4B1194BEE27}">
      <dgm:prSet/>
      <dgm:spPr/>
      <dgm:t>
        <a:bodyPr/>
        <a:lstStyle/>
        <a:p>
          <a:endParaRPr lang="en-US"/>
        </a:p>
      </dgm:t>
    </dgm:pt>
    <dgm:pt modelId="{84CCC3C2-3F0F-8D4C-BE8A-4326F596DAC1}">
      <dgm:prSet phldrT="[Text]" custT="1"/>
      <dgm:spPr/>
      <dgm:t>
        <a:bodyPr/>
        <a:lstStyle/>
        <a:p>
          <a:r>
            <a:rPr lang="en-US" sz="1800" dirty="0"/>
            <a:t>Housing market</a:t>
          </a:r>
        </a:p>
      </dgm:t>
    </dgm:pt>
    <dgm:pt modelId="{039E2517-2772-2243-9968-453B826B4041}" type="parTrans" cxnId="{73B0C31F-0C9D-7D49-8897-A20A250775A5}">
      <dgm:prSet/>
      <dgm:spPr/>
      <dgm:t>
        <a:bodyPr/>
        <a:lstStyle/>
        <a:p>
          <a:endParaRPr lang="en-US"/>
        </a:p>
      </dgm:t>
    </dgm:pt>
    <dgm:pt modelId="{5CD3FA0F-CF1B-B849-8A37-10E37F855CE6}" type="sibTrans" cxnId="{73B0C31F-0C9D-7D49-8897-A20A250775A5}">
      <dgm:prSet/>
      <dgm:spPr/>
      <dgm:t>
        <a:bodyPr/>
        <a:lstStyle/>
        <a:p>
          <a:endParaRPr lang="en-US"/>
        </a:p>
      </dgm:t>
    </dgm:pt>
    <dgm:pt modelId="{B8A695EF-B9D3-E742-B076-E39436A945ED}">
      <dgm:prSet phldrT="[Text]" custT="1"/>
      <dgm:spPr/>
      <dgm:t>
        <a:bodyPr/>
        <a:lstStyle/>
        <a:p>
          <a:r>
            <a:rPr lang="en-US" sz="1800" dirty="0"/>
            <a:t>Demographics &amp; socioeconomic characteristics</a:t>
          </a:r>
        </a:p>
      </dgm:t>
    </dgm:pt>
    <dgm:pt modelId="{197405DE-2C47-CD48-94B3-055831E43203}" type="parTrans" cxnId="{19EA000C-F343-814B-839D-892054B38F14}">
      <dgm:prSet/>
      <dgm:spPr/>
      <dgm:t>
        <a:bodyPr/>
        <a:lstStyle/>
        <a:p>
          <a:endParaRPr lang="en-US"/>
        </a:p>
      </dgm:t>
    </dgm:pt>
    <dgm:pt modelId="{02C36BF1-6C1A-DC40-92E4-3BC6338E82BC}" type="sibTrans" cxnId="{19EA000C-F343-814B-839D-892054B38F14}">
      <dgm:prSet/>
      <dgm:spPr/>
      <dgm:t>
        <a:bodyPr/>
        <a:lstStyle/>
        <a:p>
          <a:endParaRPr lang="en-US"/>
        </a:p>
      </dgm:t>
    </dgm:pt>
    <dgm:pt modelId="{367B815B-5196-9C48-B45C-B0A87EF98AE6}">
      <dgm:prSet phldrT="[Text]" custT="1"/>
      <dgm:spPr/>
      <dgm:t>
        <a:bodyPr/>
        <a:lstStyle/>
        <a:p>
          <a:r>
            <a:rPr lang="en-US" sz="1800" dirty="0"/>
            <a:t>Housing affordability</a:t>
          </a:r>
        </a:p>
      </dgm:t>
    </dgm:pt>
    <dgm:pt modelId="{96B9183C-1E62-464D-99E9-41A1D3408780}" type="parTrans" cxnId="{6EAB5FC4-5D23-7E48-8EB2-3EC831846F2C}">
      <dgm:prSet/>
      <dgm:spPr/>
      <dgm:t>
        <a:bodyPr/>
        <a:lstStyle/>
        <a:p>
          <a:endParaRPr lang="en-US"/>
        </a:p>
      </dgm:t>
    </dgm:pt>
    <dgm:pt modelId="{A0A9CB29-8912-9E4B-B1A3-995287C57824}" type="sibTrans" cxnId="{6EAB5FC4-5D23-7E48-8EB2-3EC831846F2C}">
      <dgm:prSet/>
      <dgm:spPr/>
      <dgm:t>
        <a:bodyPr/>
        <a:lstStyle/>
        <a:p>
          <a:endParaRPr lang="en-US"/>
        </a:p>
      </dgm:t>
    </dgm:pt>
    <dgm:pt modelId="{4D44D68D-7AB8-E944-9DEB-5B0C995B4A2E}">
      <dgm:prSet phldrT="[Text]" custT="1"/>
      <dgm:spPr/>
      <dgm:t>
        <a:bodyPr/>
        <a:lstStyle/>
        <a:p>
          <a:r>
            <a:rPr lang="en-US" sz="1800" dirty="0"/>
            <a:t>Forecast of new housing</a:t>
          </a:r>
        </a:p>
      </dgm:t>
    </dgm:pt>
    <dgm:pt modelId="{B04C179B-D3F6-D34D-BF6A-DFEE23BE213E}" type="parTrans" cxnId="{A9E80BBF-848B-2645-83A7-A14D94847AF1}">
      <dgm:prSet/>
      <dgm:spPr/>
      <dgm:t>
        <a:bodyPr/>
        <a:lstStyle/>
        <a:p>
          <a:endParaRPr lang="en-US"/>
        </a:p>
      </dgm:t>
    </dgm:pt>
    <dgm:pt modelId="{B203041D-5AA0-0B4C-AD21-50753FF85F1D}" type="sibTrans" cxnId="{A9E80BBF-848B-2645-83A7-A14D94847AF1}">
      <dgm:prSet/>
      <dgm:spPr/>
      <dgm:t>
        <a:bodyPr/>
        <a:lstStyle/>
        <a:p>
          <a:endParaRPr lang="en-US"/>
        </a:p>
      </dgm:t>
    </dgm:pt>
    <dgm:pt modelId="{4B0F9C13-FE1E-D340-A684-4519C97A73F5}">
      <dgm:prSet phldrT="[Text]" custT="1"/>
      <dgm:spPr/>
      <dgm:t>
        <a:bodyPr/>
        <a:lstStyle/>
        <a:p>
          <a:r>
            <a:rPr lang="en-US" sz="1800" dirty="0"/>
            <a:t>Assessment of land sufficiency</a:t>
          </a:r>
        </a:p>
      </dgm:t>
    </dgm:pt>
    <dgm:pt modelId="{B46769A7-9085-9F4C-84BC-6ED98C722868}" type="parTrans" cxnId="{18EBA53D-7C7D-9F45-B0A4-F2CB97DF23CD}">
      <dgm:prSet/>
      <dgm:spPr/>
      <dgm:t>
        <a:bodyPr/>
        <a:lstStyle/>
        <a:p>
          <a:endParaRPr lang="en-US"/>
        </a:p>
      </dgm:t>
    </dgm:pt>
    <dgm:pt modelId="{E73F72FB-3860-F846-AFCB-6FB57AA8B81D}" type="sibTrans" cxnId="{18EBA53D-7C7D-9F45-B0A4-F2CB97DF23CD}">
      <dgm:prSet/>
      <dgm:spPr/>
      <dgm:t>
        <a:bodyPr/>
        <a:lstStyle/>
        <a:p>
          <a:endParaRPr lang="en-US"/>
        </a:p>
      </dgm:t>
    </dgm:pt>
    <dgm:pt modelId="{1700B768-CC64-FB4E-A712-6C9720B28F9B}">
      <dgm:prSet phldrT="[Text]" custT="1"/>
      <dgm:spPr/>
      <dgm:t>
        <a:bodyPr/>
        <a:lstStyle/>
        <a:p>
          <a:r>
            <a:rPr lang="en-US" sz="1800" dirty="0"/>
            <a:t>Identification of potential strategies</a:t>
          </a:r>
        </a:p>
      </dgm:t>
    </dgm:pt>
    <dgm:pt modelId="{25BA2695-8760-8F4D-9FFC-4B16FAD7D8A9}" type="parTrans" cxnId="{53D3438B-4D09-FF44-BAA4-03DBADE09B2E}">
      <dgm:prSet/>
      <dgm:spPr/>
      <dgm:t>
        <a:bodyPr/>
        <a:lstStyle/>
        <a:p>
          <a:endParaRPr lang="en-US"/>
        </a:p>
      </dgm:t>
    </dgm:pt>
    <dgm:pt modelId="{3A47F969-0880-8B4F-9D5C-0C1BD18EECBC}" type="sibTrans" cxnId="{53D3438B-4D09-FF44-BAA4-03DBADE09B2E}">
      <dgm:prSet/>
      <dgm:spPr/>
      <dgm:t>
        <a:bodyPr/>
        <a:lstStyle/>
        <a:p>
          <a:endParaRPr lang="en-US"/>
        </a:p>
      </dgm:t>
    </dgm:pt>
    <dgm:pt modelId="{DB57AC4F-8F7E-6C4C-BA69-B8E0DB998A4E}">
      <dgm:prSet phldrT="[Text]" custT="1"/>
      <dgm:spPr/>
      <dgm:t>
        <a:bodyPr/>
        <a:lstStyle/>
        <a:p>
          <a:r>
            <a:rPr lang="en-US" sz="1800" dirty="0"/>
            <a:t>Evaluation of gaps in existing policies</a:t>
          </a:r>
        </a:p>
      </dgm:t>
    </dgm:pt>
    <dgm:pt modelId="{3A2B1491-5635-6F41-8105-E0E6483FF7CB}" type="parTrans" cxnId="{A45779D5-665A-164A-9303-B6A88D6EBA09}">
      <dgm:prSet/>
      <dgm:spPr/>
      <dgm:t>
        <a:bodyPr/>
        <a:lstStyle/>
        <a:p>
          <a:endParaRPr lang="en-US"/>
        </a:p>
      </dgm:t>
    </dgm:pt>
    <dgm:pt modelId="{3A2427E0-4404-314A-8D47-663D8AD1A463}" type="sibTrans" cxnId="{A45779D5-665A-164A-9303-B6A88D6EBA09}">
      <dgm:prSet/>
      <dgm:spPr/>
      <dgm:t>
        <a:bodyPr/>
        <a:lstStyle/>
        <a:p>
          <a:endParaRPr lang="en-US"/>
        </a:p>
      </dgm:t>
    </dgm:pt>
    <dgm:pt modelId="{FFCD884F-1C8F-4A4F-AFCB-0929C45B70D9}">
      <dgm:prSet phldrT="[Text]" custT="1"/>
      <dgm:spPr/>
      <dgm:t>
        <a:bodyPr/>
        <a:lstStyle/>
        <a:p>
          <a:r>
            <a:rPr lang="en-US" sz="1800" dirty="0"/>
            <a:t>Evaluation of new strategies</a:t>
          </a:r>
        </a:p>
      </dgm:t>
    </dgm:pt>
    <dgm:pt modelId="{F29878DA-E354-704F-A8A2-495C956AB5E3}" type="parTrans" cxnId="{A1B1A720-6D8F-4E41-8F97-B0057EB932F6}">
      <dgm:prSet/>
      <dgm:spPr/>
      <dgm:t>
        <a:bodyPr/>
        <a:lstStyle/>
        <a:p>
          <a:endParaRPr lang="en-US"/>
        </a:p>
      </dgm:t>
    </dgm:pt>
    <dgm:pt modelId="{4BCB5C48-1990-8D4F-9EE4-372E8C088354}" type="sibTrans" cxnId="{A1B1A720-6D8F-4E41-8F97-B0057EB932F6}">
      <dgm:prSet/>
      <dgm:spPr/>
      <dgm:t>
        <a:bodyPr/>
        <a:lstStyle/>
        <a:p>
          <a:endParaRPr lang="en-US"/>
        </a:p>
      </dgm:t>
    </dgm:pt>
    <dgm:pt modelId="{C11668D7-C17F-CC43-A3A0-E1707C6E8579}">
      <dgm:prSet phldrT="[Text]" custT="1"/>
      <dgm:spPr/>
      <dgm:t>
        <a:bodyPr/>
        <a:lstStyle/>
        <a:p>
          <a:r>
            <a:rPr lang="en-US" sz="1800" dirty="0"/>
            <a:t>Assessment of whether the strategies help achieve fair and equitable outcomes</a:t>
          </a:r>
        </a:p>
      </dgm:t>
    </dgm:pt>
    <dgm:pt modelId="{AE6FFF3B-420D-0549-987A-37D348AA5BAE}" type="parTrans" cxnId="{97F81BCE-5D0A-A947-8F16-D7417551DE32}">
      <dgm:prSet/>
      <dgm:spPr/>
      <dgm:t>
        <a:bodyPr/>
        <a:lstStyle/>
        <a:p>
          <a:endParaRPr lang="en-US"/>
        </a:p>
      </dgm:t>
    </dgm:pt>
    <dgm:pt modelId="{36A3EA45-FBD0-A145-8356-DA048D8BC4C0}" type="sibTrans" cxnId="{97F81BCE-5D0A-A947-8F16-D7417551DE32}">
      <dgm:prSet/>
      <dgm:spPr/>
      <dgm:t>
        <a:bodyPr/>
        <a:lstStyle/>
        <a:p>
          <a:endParaRPr lang="en-US"/>
        </a:p>
      </dgm:t>
    </dgm:pt>
    <dgm:pt modelId="{1B54FA73-0F42-0744-8B2D-F8D19BCD8D30}">
      <dgm:prSet phldrT="[Text]" custT="1"/>
      <dgm:spPr/>
      <dgm:t>
        <a:bodyPr/>
        <a:lstStyle/>
        <a:p>
          <a:r>
            <a:rPr lang="en-US" sz="2400" dirty="0"/>
            <a:t>Housing Strategy</a:t>
          </a:r>
        </a:p>
      </dgm:t>
    </dgm:pt>
    <dgm:pt modelId="{B3FA546B-EBDA-B24C-8CE1-8745A2253727}" type="parTrans" cxnId="{91873A46-80AB-C24B-8A2D-01E05667EA9E}">
      <dgm:prSet/>
      <dgm:spPr/>
      <dgm:t>
        <a:bodyPr/>
        <a:lstStyle/>
        <a:p>
          <a:endParaRPr lang="en-US"/>
        </a:p>
      </dgm:t>
    </dgm:pt>
    <dgm:pt modelId="{2A371CAD-8054-934F-805C-CBF8235F3D88}" type="sibTrans" cxnId="{91873A46-80AB-C24B-8A2D-01E05667EA9E}">
      <dgm:prSet/>
      <dgm:spPr/>
      <dgm:t>
        <a:bodyPr/>
        <a:lstStyle/>
        <a:p>
          <a:endParaRPr lang="en-US"/>
        </a:p>
      </dgm:t>
    </dgm:pt>
    <dgm:pt modelId="{9567D967-BA05-6349-96A7-76D978BF2FA1}" type="pres">
      <dgm:prSet presAssocID="{E7680BFC-34FC-0140-8289-FF1614B976CB}" presName="rootnode" presStyleCnt="0">
        <dgm:presLayoutVars>
          <dgm:chMax/>
          <dgm:chPref/>
          <dgm:dir/>
          <dgm:animLvl val="lvl"/>
        </dgm:presLayoutVars>
      </dgm:prSet>
      <dgm:spPr/>
    </dgm:pt>
    <dgm:pt modelId="{02C1660B-EBB3-B045-BAAE-74B671E58C4D}" type="pres">
      <dgm:prSet presAssocID="{C3FD8CF7-9414-7D45-A2FB-9F6C36D1E991}" presName="composite" presStyleCnt="0"/>
      <dgm:spPr/>
    </dgm:pt>
    <dgm:pt modelId="{A99C86FD-D3AF-3747-8B34-20FDD93F0CCA}" type="pres">
      <dgm:prSet presAssocID="{C3FD8CF7-9414-7D45-A2FB-9F6C36D1E991}" presName="bentUpArrow1" presStyleLbl="alignImgPlace1" presStyleIdx="0" presStyleCnt="1" custScaleX="52536" custScaleY="115575" custLinFactNeighborX="-26035" custLinFactNeighborY="2665"/>
      <dgm:spPr>
        <a:solidFill>
          <a:srgbClr val="2B4F8B">
            <a:alpha val="75294"/>
          </a:srgbClr>
        </a:solidFill>
      </dgm:spPr>
    </dgm:pt>
    <dgm:pt modelId="{DB70AE68-2872-EC40-B43F-EBB2FD2640DB}" type="pres">
      <dgm:prSet presAssocID="{C3FD8CF7-9414-7D45-A2FB-9F6C36D1E991}" presName="ParentText" presStyleLbl="node1" presStyleIdx="0" presStyleCnt="2" custScaleX="115741" custScaleY="117123" custLinFactNeighborX="-351" custLinFactNeighborY="-12958">
        <dgm:presLayoutVars>
          <dgm:chMax val="1"/>
          <dgm:chPref val="1"/>
          <dgm:bulletEnabled val="1"/>
        </dgm:presLayoutVars>
      </dgm:prSet>
      <dgm:spPr/>
    </dgm:pt>
    <dgm:pt modelId="{18EF207E-8621-2243-A2A0-F76DA15216DC}" type="pres">
      <dgm:prSet presAssocID="{C3FD8CF7-9414-7D45-A2FB-9F6C36D1E991}" presName="ChildText" presStyleLbl="revTx" presStyleIdx="0" presStyleCnt="2" custScaleX="232623" custScaleY="139401" custLinFactNeighborX="75909" custLinFactNeighborY="-13215">
        <dgm:presLayoutVars>
          <dgm:chMax val="0"/>
          <dgm:chPref val="0"/>
          <dgm:bulletEnabled val="1"/>
        </dgm:presLayoutVars>
      </dgm:prSet>
      <dgm:spPr/>
    </dgm:pt>
    <dgm:pt modelId="{1E3598B1-8C7E-3148-9D16-CA699B8F96AD}" type="pres">
      <dgm:prSet presAssocID="{18F06A38-738A-A946-80FB-5ADCD089E2B0}" presName="sibTrans" presStyleCnt="0"/>
      <dgm:spPr/>
    </dgm:pt>
    <dgm:pt modelId="{4757DF1E-A54D-C448-82AC-7DA96E42EF38}" type="pres">
      <dgm:prSet presAssocID="{255CAC6B-751B-ED45-8F56-AFB590804624}" presName="composite" presStyleCnt="0"/>
      <dgm:spPr/>
    </dgm:pt>
    <dgm:pt modelId="{5B077A95-3E93-A647-B540-3A8B5A91476C}" type="pres">
      <dgm:prSet presAssocID="{255CAC6B-751B-ED45-8F56-AFB590804624}" presName="ParentText" presStyleLbl="node1" presStyleIdx="1" presStyleCnt="2" custScaleX="113196" custScaleY="120326" custLinFactNeighborX="-54806" custLinFactNeighborY="10340">
        <dgm:presLayoutVars>
          <dgm:chMax val="1"/>
          <dgm:chPref val="1"/>
          <dgm:bulletEnabled val="1"/>
        </dgm:presLayoutVars>
      </dgm:prSet>
      <dgm:spPr/>
    </dgm:pt>
    <dgm:pt modelId="{7CCA7971-90F6-BA4A-BE3C-2B2DD9551884}" type="pres">
      <dgm:prSet presAssocID="{255CAC6B-751B-ED45-8F56-AFB590804624}" presName="FinalChildText" presStyleLbl="revTx" presStyleIdx="1" presStyleCnt="2" custScaleX="237658" custScaleY="144617" custLinFactNeighborX="160" custLinFactNeighborY="14984">
        <dgm:presLayoutVars>
          <dgm:chMax val="0"/>
          <dgm:chPref val="0"/>
          <dgm:bulletEnabled val="1"/>
        </dgm:presLayoutVars>
      </dgm:prSet>
      <dgm:spPr/>
    </dgm:pt>
  </dgm:ptLst>
  <dgm:cxnLst>
    <dgm:cxn modelId="{19EA000C-F343-814B-839D-892054B38F14}" srcId="{C3FD8CF7-9414-7D45-A2FB-9F6C36D1E991}" destId="{B8A695EF-B9D3-E742-B076-E39436A945ED}" srcOrd="2" destOrd="0" parTransId="{197405DE-2C47-CD48-94B3-055831E43203}" sibTransId="{02C36BF1-6C1A-DC40-92E4-3BC6338E82BC}"/>
    <dgm:cxn modelId="{D71A5110-4EBB-9E4A-B607-7082F4404C8E}" type="presOf" srcId="{C3FD8CF7-9414-7D45-A2FB-9F6C36D1E991}" destId="{DB70AE68-2872-EC40-B43F-EBB2FD2640DB}" srcOrd="0" destOrd="0" presId="urn:microsoft.com/office/officeart/2005/8/layout/StepDownProcess"/>
    <dgm:cxn modelId="{16FE7C1E-890A-AA46-BF3C-AC22F33D6E88}" type="presOf" srcId="{4D44D68D-7AB8-E944-9DEB-5B0C995B4A2E}" destId="{18EF207E-8621-2243-A2A0-F76DA15216DC}" srcOrd="0" destOrd="4" presId="urn:microsoft.com/office/officeart/2005/8/layout/StepDownProcess"/>
    <dgm:cxn modelId="{73B0C31F-0C9D-7D49-8897-A20A250775A5}" srcId="{C3FD8CF7-9414-7D45-A2FB-9F6C36D1E991}" destId="{84CCC3C2-3F0F-8D4C-BE8A-4326F596DAC1}" srcOrd="1" destOrd="0" parTransId="{039E2517-2772-2243-9968-453B826B4041}" sibTransId="{5CD3FA0F-CF1B-B849-8A37-10E37F855CE6}"/>
    <dgm:cxn modelId="{A1B1A720-6D8F-4E41-8F97-B0057EB932F6}" srcId="{255CAC6B-751B-ED45-8F56-AFB590804624}" destId="{FFCD884F-1C8F-4A4F-AFCB-0929C45B70D9}" srcOrd="3" destOrd="0" parTransId="{F29878DA-E354-704F-A8A2-495C956AB5E3}" sibTransId="{4BCB5C48-1990-8D4F-9EE4-372E8C088354}"/>
    <dgm:cxn modelId="{C6D6232D-739A-B749-9CD0-6AFDC341D203}" type="presOf" srcId="{255CAC6B-751B-ED45-8F56-AFB590804624}" destId="{5B077A95-3E93-A647-B540-3A8B5A91476C}" srcOrd="0" destOrd="0" presId="urn:microsoft.com/office/officeart/2005/8/layout/StepDownProcess"/>
    <dgm:cxn modelId="{5D3C6430-FE1B-094E-AF86-C4B1194BEE27}" srcId="{255CAC6B-751B-ED45-8F56-AFB590804624}" destId="{B9CA30AA-D305-2F4C-8A99-9771734E0BC4}" srcOrd="0" destOrd="0" parTransId="{8DC072C6-F2AC-ED48-9C01-4F3636C018BE}" sibTransId="{A8770047-008D-3640-8910-D8E580D78743}"/>
    <dgm:cxn modelId="{0A526739-B32D-B54A-A432-D53AACE547D4}" type="presOf" srcId="{B8A695EF-B9D3-E742-B076-E39436A945ED}" destId="{18EF207E-8621-2243-A2A0-F76DA15216DC}" srcOrd="0" destOrd="2" presId="urn:microsoft.com/office/officeart/2005/8/layout/StepDownProcess"/>
    <dgm:cxn modelId="{18EBA53D-7C7D-9F45-B0A4-F2CB97DF23CD}" srcId="{C3FD8CF7-9414-7D45-A2FB-9F6C36D1E991}" destId="{4B0F9C13-FE1E-D340-A684-4519C97A73F5}" srcOrd="5" destOrd="0" parTransId="{B46769A7-9085-9F4C-84BC-6ED98C722868}" sibTransId="{E73F72FB-3860-F846-AFCB-6FB57AA8B81D}"/>
    <dgm:cxn modelId="{7EC0AA41-8828-294C-A953-344DA923D371}" type="presOf" srcId="{DB57AC4F-8F7E-6C4C-BA69-B8E0DB998A4E}" destId="{7CCA7971-90F6-BA4A-BE3C-2B2DD9551884}" srcOrd="0" destOrd="1" presId="urn:microsoft.com/office/officeart/2005/8/layout/StepDownProcess"/>
    <dgm:cxn modelId="{91873A46-80AB-C24B-8A2D-01E05667EA9E}" srcId="{C3FD8CF7-9414-7D45-A2FB-9F6C36D1E991}" destId="{1B54FA73-0F42-0744-8B2D-F8D19BCD8D30}" srcOrd="6" destOrd="0" parTransId="{B3FA546B-EBDA-B24C-8CE1-8745A2253727}" sibTransId="{2A371CAD-8054-934F-805C-CBF8235F3D88}"/>
    <dgm:cxn modelId="{D2A2D94B-0B80-804A-AB20-340AB228CAAB}" type="presOf" srcId="{367B815B-5196-9C48-B45C-B0A87EF98AE6}" destId="{18EF207E-8621-2243-A2A0-F76DA15216DC}" srcOrd="0" destOrd="3" presId="urn:microsoft.com/office/officeart/2005/8/layout/StepDownProcess"/>
    <dgm:cxn modelId="{1A1CE66A-4227-F445-9810-B078ABFE6716}" type="presOf" srcId="{E7680BFC-34FC-0140-8289-FF1614B976CB}" destId="{9567D967-BA05-6349-96A7-76D978BF2FA1}" srcOrd="0" destOrd="0" presId="urn:microsoft.com/office/officeart/2005/8/layout/StepDownProcess"/>
    <dgm:cxn modelId="{CC890778-2462-614A-A793-331A3BC7CED1}" type="presOf" srcId="{FFCD884F-1C8F-4A4F-AFCB-0929C45B70D9}" destId="{7CCA7971-90F6-BA4A-BE3C-2B2DD9551884}" srcOrd="0" destOrd="3" presId="urn:microsoft.com/office/officeart/2005/8/layout/StepDownProcess"/>
    <dgm:cxn modelId="{92377E78-FA01-0144-9836-74E426823D2C}" type="presOf" srcId="{84CCC3C2-3F0F-8D4C-BE8A-4326F596DAC1}" destId="{18EF207E-8621-2243-A2A0-F76DA15216DC}" srcOrd="0" destOrd="1" presId="urn:microsoft.com/office/officeart/2005/8/layout/StepDownProcess"/>
    <dgm:cxn modelId="{071B8F7D-8519-4B48-9631-FD0BD7DA9B26}" type="presOf" srcId="{4B0F9C13-FE1E-D340-A684-4519C97A73F5}" destId="{18EF207E-8621-2243-A2A0-F76DA15216DC}" srcOrd="0" destOrd="5" presId="urn:microsoft.com/office/officeart/2005/8/layout/StepDownProcess"/>
    <dgm:cxn modelId="{53D3438B-4D09-FF44-BAA4-03DBADE09B2E}" srcId="{255CAC6B-751B-ED45-8F56-AFB590804624}" destId="{1700B768-CC64-FB4E-A712-6C9720B28F9B}" srcOrd="2" destOrd="0" parTransId="{25BA2695-8760-8F4D-9FFC-4B16FAD7D8A9}" sibTransId="{3A47F969-0880-8B4F-9D5C-0C1BD18EECBC}"/>
    <dgm:cxn modelId="{DCDACF9F-CAA0-D240-9A51-DC866F191142}" type="presOf" srcId="{B9CA30AA-D305-2F4C-8A99-9771734E0BC4}" destId="{7CCA7971-90F6-BA4A-BE3C-2B2DD9551884}" srcOrd="0" destOrd="0" presId="urn:microsoft.com/office/officeart/2005/8/layout/StepDownProcess"/>
    <dgm:cxn modelId="{1C0F97A4-1832-5144-A74D-2BC39D836986}" srcId="{C3FD8CF7-9414-7D45-A2FB-9F6C36D1E991}" destId="{A88A0790-6399-DA40-A6A3-259F7A713A66}" srcOrd="0" destOrd="0" parTransId="{3236A79A-8434-0449-A934-327CE54D8175}" sibTransId="{6429C2CA-E57D-654B-92FB-5888F96859BC}"/>
    <dgm:cxn modelId="{5D1591A6-1690-7E4D-8B76-2CC53B55C7B5}" srcId="{E7680BFC-34FC-0140-8289-FF1614B976CB}" destId="{255CAC6B-751B-ED45-8F56-AFB590804624}" srcOrd="1" destOrd="0" parTransId="{C646746A-E582-0E4F-BA8B-631598A550E6}" sibTransId="{CDEF8F05-2DD2-5E48-89EB-8137A0FBF4AE}"/>
    <dgm:cxn modelId="{35774EAD-3596-DC4A-B99A-5BD05F6DD45E}" type="presOf" srcId="{A88A0790-6399-DA40-A6A3-259F7A713A66}" destId="{18EF207E-8621-2243-A2A0-F76DA15216DC}" srcOrd="0" destOrd="0" presId="urn:microsoft.com/office/officeart/2005/8/layout/StepDownProcess"/>
    <dgm:cxn modelId="{A9E80BBF-848B-2645-83A7-A14D94847AF1}" srcId="{C3FD8CF7-9414-7D45-A2FB-9F6C36D1E991}" destId="{4D44D68D-7AB8-E944-9DEB-5B0C995B4A2E}" srcOrd="4" destOrd="0" parTransId="{B04C179B-D3F6-D34D-BF6A-DFEE23BE213E}" sibTransId="{B203041D-5AA0-0B4C-AD21-50753FF85F1D}"/>
    <dgm:cxn modelId="{6EAB5FC4-5D23-7E48-8EB2-3EC831846F2C}" srcId="{C3FD8CF7-9414-7D45-A2FB-9F6C36D1E991}" destId="{367B815B-5196-9C48-B45C-B0A87EF98AE6}" srcOrd="3" destOrd="0" parTransId="{96B9183C-1E62-464D-99E9-41A1D3408780}" sibTransId="{A0A9CB29-8912-9E4B-B1A3-995287C57824}"/>
    <dgm:cxn modelId="{17E5D0C7-832D-1247-8662-2C325F666A7A}" type="presOf" srcId="{C11668D7-C17F-CC43-A3A0-E1707C6E8579}" destId="{7CCA7971-90F6-BA4A-BE3C-2B2DD9551884}" srcOrd="0" destOrd="4" presId="urn:microsoft.com/office/officeart/2005/8/layout/StepDownProcess"/>
    <dgm:cxn modelId="{97F81BCE-5D0A-A947-8F16-D7417551DE32}" srcId="{255CAC6B-751B-ED45-8F56-AFB590804624}" destId="{C11668D7-C17F-CC43-A3A0-E1707C6E8579}" srcOrd="4" destOrd="0" parTransId="{AE6FFF3B-420D-0549-987A-37D348AA5BAE}" sibTransId="{36A3EA45-FBD0-A145-8356-DA048D8BC4C0}"/>
    <dgm:cxn modelId="{A45779D5-665A-164A-9303-B6A88D6EBA09}" srcId="{255CAC6B-751B-ED45-8F56-AFB590804624}" destId="{DB57AC4F-8F7E-6C4C-BA69-B8E0DB998A4E}" srcOrd="1" destOrd="0" parTransId="{3A2B1491-5635-6F41-8105-E0E6483FF7CB}" sibTransId="{3A2427E0-4404-314A-8D47-663D8AD1A463}"/>
    <dgm:cxn modelId="{D8C257E4-F68E-644D-9A46-9AEED17D5745}" type="presOf" srcId="{1B54FA73-0F42-0744-8B2D-F8D19BCD8D30}" destId="{18EF207E-8621-2243-A2A0-F76DA15216DC}" srcOrd="0" destOrd="6" presId="urn:microsoft.com/office/officeart/2005/8/layout/StepDownProcess"/>
    <dgm:cxn modelId="{8DF37CF0-AAFC-0A4C-B88C-8995BC5D600E}" srcId="{E7680BFC-34FC-0140-8289-FF1614B976CB}" destId="{C3FD8CF7-9414-7D45-A2FB-9F6C36D1E991}" srcOrd="0" destOrd="0" parTransId="{63097AD6-2444-9442-AF0B-F6E0298883DA}" sibTransId="{18F06A38-738A-A946-80FB-5ADCD089E2B0}"/>
    <dgm:cxn modelId="{78FE42F7-B279-EE47-AFEB-A3824713A4B8}" type="presOf" srcId="{1700B768-CC64-FB4E-A712-6C9720B28F9B}" destId="{7CCA7971-90F6-BA4A-BE3C-2B2DD9551884}" srcOrd="0" destOrd="2" presId="urn:microsoft.com/office/officeart/2005/8/layout/StepDownProcess"/>
    <dgm:cxn modelId="{C673ECAC-FE99-3C4E-B475-8FF76583C790}" type="presParOf" srcId="{9567D967-BA05-6349-96A7-76D978BF2FA1}" destId="{02C1660B-EBB3-B045-BAAE-74B671E58C4D}" srcOrd="0" destOrd="0" presId="urn:microsoft.com/office/officeart/2005/8/layout/StepDownProcess"/>
    <dgm:cxn modelId="{7C5F5684-18E1-394C-A0AA-5156E3BC93A3}" type="presParOf" srcId="{02C1660B-EBB3-B045-BAAE-74B671E58C4D}" destId="{A99C86FD-D3AF-3747-8B34-20FDD93F0CCA}" srcOrd="0" destOrd="0" presId="urn:microsoft.com/office/officeart/2005/8/layout/StepDownProcess"/>
    <dgm:cxn modelId="{55A7FE4E-A9A5-404B-AEB5-D6D9F052B26D}" type="presParOf" srcId="{02C1660B-EBB3-B045-BAAE-74B671E58C4D}" destId="{DB70AE68-2872-EC40-B43F-EBB2FD2640DB}" srcOrd="1" destOrd="0" presId="urn:microsoft.com/office/officeart/2005/8/layout/StepDownProcess"/>
    <dgm:cxn modelId="{A8D3D568-C953-D848-9B73-0CECE4209E73}" type="presParOf" srcId="{02C1660B-EBB3-B045-BAAE-74B671E58C4D}" destId="{18EF207E-8621-2243-A2A0-F76DA15216DC}" srcOrd="2" destOrd="0" presId="urn:microsoft.com/office/officeart/2005/8/layout/StepDownProcess"/>
    <dgm:cxn modelId="{3C99D15D-06D4-3240-B492-980CA1718712}" type="presParOf" srcId="{9567D967-BA05-6349-96A7-76D978BF2FA1}" destId="{1E3598B1-8C7E-3148-9D16-CA699B8F96AD}" srcOrd="1" destOrd="0" presId="urn:microsoft.com/office/officeart/2005/8/layout/StepDownProcess"/>
    <dgm:cxn modelId="{BB4F0A78-CFFD-3A48-BD18-89B92916A7AA}" type="presParOf" srcId="{9567D967-BA05-6349-96A7-76D978BF2FA1}" destId="{4757DF1E-A54D-C448-82AC-7DA96E42EF38}" srcOrd="2" destOrd="0" presId="urn:microsoft.com/office/officeart/2005/8/layout/StepDownProcess"/>
    <dgm:cxn modelId="{8961EEEE-C302-884D-94EE-DE3BF56DBE54}" type="presParOf" srcId="{4757DF1E-A54D-C448-82AC-7DA96E42EF38}" destId="{5B077A95-3E93-A647-B540-3A8B5A91476C}" srcOrd="0" destOrd="0" presId="urn:microsoft.com/office/officeart/2005/8/layout/StepDownProcess"/>
    <dgm:cxn modelId="{93DED2DB-ECF5-1E45-8D10-73F7196CED11}" type="presParOf" srcId="{4757DF1E-A54D-C448-82AC-7DA96E42EF38}" destId="{7CCA7971-90F6-BA4A-BE3C-2B2DD955188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E64F39-4FEF-7B4B-907A-A237881951E7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18353-C5A6-3B44-9658-B2A5615CDAD9}">
      <dgm:prSet phldrT="[Text]"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600" dirty="0"/>
            <a:t>Public Policy</a:t>
          </a:r>
        </a:p>
      </dgm:t>
    </dgm:pt>
    <dgm:pt modelId="{93F7AA73-8C6C-7846-B733-891AF5E2050C}" type="parTrans" cxnId="{2A7FC36B-72EB-BC45-B830-D045C03C057E}">
      <dgm:prSet/>
      <dgm:spPr/>
      <dgm:t>
        <a:bodyPr/>
        <a:lstStyle/>
        <a:p>
          <a:endParaRPr lang="en-US"/>
        </a:p>
      </dgm:t>
    </dgm:pt>
    <dgm:pt modelId="{E1A41467-6FB4-1A42-AEFF-6AE029E638A6}" type="sibTrans" cxnId="{2A7FC36B-72EB-BC45-B830-D045C03C057E}">
      <dgm:prSet/>
      <dgm:spPr/>
      <dgm:t>
        <a:bodyPr/>
        <a:lstStyle/>
        <a:p>
          <a:endParaRPr lang="en-US"/>
        </a:p>
      </dgm:t>
    </dgm:pt>
    <dgm:pt modelId="{0E2C294B-6ACD-E04E-BA9D-396AC65B3C10}">
      <dgm:prSet phldrT="[Text]"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700" dirty="0"/>
            <a:t>Capital</a:t>
          </a:r>
        </a:p>
      </dgm:t>
    </dgm:pt>
    <dgm:pt modelId="{B3970600-26B6-744C-801F-C9F46879FC31}" type="parTrans" cxnId="{1274EECC-20C4-B145-AEC3-304DAE65AF36}">
      <dgm:prSet/>
      <dgm:spPr/>
      <dgm:t>
        <a:bodyPr/>
        <a:lstStyle/>
        <a:p>
          <a:endParaRPr lang="en-US"/>
        </a:p>
      </dgm:t>
    </dgm:pt>
    <dgm:pt modelId="{0B36E7DF-CFD8-EF47-A316-448778DE91E0}" type="sibTrans" cxnId="{1274EECC-20C4-B145-AEC3-304DAE65AF36}">
      <dgm:prSet/>
      <dgm:spPr/>
      <dgm:t>
        <a:bodyPr/>
        <a:lstStyle/>
        <a:p>
          <a:endParaRPr lang="en-US"/>
        </a:p>
      </dgm:t>
    </dgm:pt>
    <dgm:pt modelId="{575F08EF-6C17-734F-86F8-C824923586DD}">
      <dgm:prSet phldrT="[Text]"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700" dirty="0"/>
            <a:t>Land</a:t>
          </a:r>
        </a:p>
      </dgm:t>
    </dgm:pt>
    <dgm:pt modelId="{77865C11-79E9-6543-AE34-D8436A2D56C9}" type="parTrans" cxnId="{D9429371-41A5-3C42-AB77-F2AAB201D3E7}">
      <dgm:prSet/>
      <dgm:spPr/>
      <dgm:t>
        <a:bodyPr/>
        <a:lstStyle/>
        <a:p>
          <a:endParaRPr lang="en-US"/>
        </a:p>
      </dgm:t>
    </dgm:pt>
    <dgm:pt modelId="{FE353CA4-3591-5042-9572-864431F7B786}" type="sibTrans" cxnId="{D9429371-41A5-3C42-AB77-F2AAB201D3E7}">
      <dgm:prSet/>
      <dgm:spPr/>
      <dgm:t>
        <a:bodyPr/>
        <a:lstStyle/>
        <a:p>
          <a:endParaRPr lang="en-US"/>
        </a:p>
      </dgm:t>
    </dgm:pt>
    <dgm:pt modelId="{783C6D86-DDB2-7D4B-A9E3-7D76BC48C755}">
      <dgm:prSet custT="1"/>
      <dgm:spPr>
        <a:solidFill>
          <a:schemeClr val="accent1">
            <a:alpha val="36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600" dirty="0"/>
            <a:t>Market Feasibility</a:t>
          </a:r>
        </a:p>
      </dgm:t>
    </dgm:pt>
    <dgm:pt modelId="{645F67A3-0539-3243-9F91-46C1360119C3}" type="parTrans" cxnId="{9E7B3418-E8E2-3E43-968C-F9F71F68E374}">
      <dgm:prSet/>
      <dgm:spPr/>
      <dgm:t>
        <a:bodyPr/>
        <a:lstStyle/>
        <a:p>
          <a:endParaRPr lang="en-US"/>
        </a:p>
      </dgm:t>
    </dgm:pt>
    <dgm:pt modelId="{39A173AE-2276-614D-9906-58575E60D0BE}" type="sibTrans" cxnId="{9E7B3418-E8E2-3E43-968C-F9F71F68E374}">
      <dgm:prSet/>
      <dgm:spPr/>
      <dgm:t>
        <a:bodyPr/>
        <a:lstStyle/>
        <a:p>
          <a:endParaRPr lang="en-US"/>
        </a:p>
      </dgm:t>
    </dgm:pt>
    <dgm:pt modelId="{B09070CD-2C61-634E-BC3C-01BA4FF8CCA4}" type="pres">
      <dgm:prSet presAssocID="{2BE64F39-4FEF-7B4B-907A-A237881951E7}" presName="compositeShape" presStyleCnt="0">
        <dgm:presLayoutVars>
          <dgm:chMax val="7"/>
          <dgm:dir/>
          <dgm:resizeHandles val="exact"/>
        </dgm:presLayoutVars>
      </dgm:prSet>
      <dgm:spPr/>
    </dgm:pt>
    <dgm:pt modelId="{716D5541-AF36-6946-A22F-AAEACFD43E23}" type="pres">
      <dgm:prSet presAssocID="{80D18353-C5A6-3B44-9658-B2A5615CDAD9}" presName="circ1" presStyleLbl="vennNode1" presStyleIdx="0" presStyleCnt="4"/>
      <dgm:spPr/>
    </dgm:pt>
    <dgm:pt modelId="{E5C49382-B696-EA4B-B7AF-DBB5563EF4C0}" type="pres">
      <dgm:prSet presAssocID="{80D18353-C5A6-3B44-9658-B2A5615CDAD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233863F-0FD3-7B44-9B9C-629D5A3EDBD4}" type="pres">
      <dgm:prSet presAssocID="{783C6D86-DDB2-7D4B-A9E3-7D76BC48C755}" presName="circ2" presStyleLbl="vennNode1" presStyleIdx="1" presStyleCnt="4"/>
      <dgm:spPr/>
    </dgm:pt>
    <dgm:pt modelId="{852EA9AA-37DE-BE4E-9C7E-C6A056AD8C92}" type="pres">
      <dgm:prSet presAssocID="{783C6D86-DDB2-7D4B-A9E3-7D76BC48C75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728ACF1-0933-AC45-8377-9E584F0D14AE}" type="pres">
      <dgm:prSet presAssocID="{0E2C294B-6ACD-E04E-BA9D-396AC65B3C10}" presName="circ3" presStyleLbl="vennNode1" presStyleIdx="2" presStyleCnt="4"/>
      <dgm:spPr/>
    </dgm:pt>
    <dgm:pt modelId="{71658145-79DB-AE40-83A1-FB2361D46A3C}" type="pres">
      <dgm:prSet presAssocID="{0E2C294B-6ACD-E04E-BA9D-396AC65B3C1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6963BCC-9458-7E47-BB1D-D8FBC36F1390}" type="pres">
      <dgm:prSet presAssocID="{575F08EF-6C17-734F-86F8-C824923586DD}" presName="circ4" presStyleLbl="vennNode1" presStyleIdx="3" presStyleCnt="4" custLinFactNeighborX="-428"/>
      <dgm:spPr/>
    </dgm:pt>
    <dgm:pt modelId="{3055B7A9-F76D-CD4E-85EB-8F2B1EFCCDC4}" type="pres">
      <dgm:prSet presAssocID="{575F08EF-6C17-734F-86F8-C824923586D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E7B3418-E8E2-3E43-968C-F9F71F68E374}" srcId="{2BE64F39-4FEF-7B4B-907A-A237881951E7}" destId="{783C6D86-DDB2-7D4B-A9E3-7D76BC48C755}" srcOrd="1" destOrd="0" parTransId="{645F67A3-0539-3243-9F91-46C1360119C3}" sibTransId="{39A173AE-2276-614D-9906-58575E60D0BE}"/>
    <dgm:cxn modelId="{553D292B-EB66-0343-BE13-77984DA59196}" type="presOf" srcId="{575F08EF-6C17-734F-86F8-C824923586DD}" destId="{3055B7A9-F76D-CD4E-85EB-8F2B1EFCCDC4}" srcOrd="1" destOrd="0" presId="urn:microsoft.com/office/officeart/2005/8/layout/venn1"/>
    <dgm:cxn modelId="{8364D84C-A357-2C41-929F-7C41CDA1E013}" type="presOf" srcId="{80D18353-C5A6-3B44-9658-B2A5615CDAD9}" destId="{716D5541-AF36-6946-A22F-AAEACFD43E23}" srcOrd="0" destOrd="0" presId="urn:microsoft.com/office/officeart/2005/8/layout/venn1"/>
    <dgm:cxn modelId="{2A7FC36B-72EB-BC45-B830-D045C03C057E}" srcId="{2BE64F39-4FEF-7B4B-907A-A237881951E7}" destId="{80D18353-C5A6-3B44-9658-B2A5615CDAD9}" srcOrd="0" destOrd="0" parTransId="{93F7AA73-8C6C-7846-B733-891AF5E2050C}" sibTransId="{E1A41467-6FB4-1A42-AEFF-6AE029E638A6}"/>
    <dgm:cxn modelId="{D9429371-41A5-3C42-AB77-F2AAB201D3E7}" srcId="{2BE64F39-4FEF-7B4B-907A-A237881951E7}" destId="{575F08EF-6C17-734F-86F8-C824923586DD}" srcOrd="3" destOrd="0" parTransId="{77865C11-79E9-6543-AE34-D8436A2D56C9}" sibTransId="{FE353CA4-3591-5042-9572-864431F7B786}"/>
    <dgm:cxn modelId="{8EF80574-63CD-E140-A431-624953E5B001}" type="presOf" srcId="{783C6D86-DDB2-7D4B-A9E3-7D76BC48C755}" destId="{852EA9AA-37DE-BE4E-9C7E-C6A056AD8C92}" srcOrd="1" destOrd="0" presId="urn:microsoft.com/office/officeart/2005/8/layout/venn1"/>
    <dgm:cxn modelId="{B1B67E77-4D75-D344-ACA0-C76AD410D47E}" type="presOf" srcId="{0E2C294B-6ACD-E04E-BA9D-396AC65B3C10}" destId="{71658145-79DB-AE40-83A1-FB2361D46A3C}" srcOrd="1" destOrd="0" presId="urn:microsoft.com/office/officeart/2005/8/layout/venn1"/>
    <dgm:cxn modelId="{2055F678-8BBC-1F42-87CE-9EA2686129C6}" type="presOf" srcId="{0E2C294B-6ACD-E04E-BA9D-396AC65B3C10}" destId="{9728ACF1-0933-AC45-8377-9E584F0D14AE}" srcOrd="0" destOrd="0" presId="urn:microsoft.com/office/officeart/2005/8/layout/venn1"/>
    <dgm:cxn modelId="{9E6B3D80-2FB2-774F-A98C-8CC3EA15918F}" type="presOf" srcId="{783C6D86-DDB2-7D4B-A9E3-7D76BC48C755}" destId="{1233863F-0FD3-7B44-9B9C-629D5A3EDBD4}" srcOrd="0" destOrd="0" presId="urn:microsoft.com/office/officeart/2005/8/layout/venn1"/>
    <dgm:cxn modelId="{B6FB55B0-EEA6-8A43-B437-F3FB30DEA0B4}" type="presOf" srcId="{80D18353-C5A6-3B44-9658-B2A5615CDAD9}" destId="{E5C49382-B696-EA4B-B7AF-DBB5563EF4C0}" srcOrd="1" destOrd="0" presId="urn:microsoft.com/office/officeart/2005/8/layout/venn1"/>
    <dgm:cxn modelId="{64E0C2B9-D4B4-B843-AC28-64441CAD402B}" type="presOf" srcId="{2BE64F39-4FEF-7B4B-907A-A237881951E7}" destId="{B09070CD-2C61-634E-BC3C-01BA4FF8CCA4}" srcOrd="0" destOrd="0" presId="urn:microsoft.com/office/officeart/2005/8/layout/venn1"/>
    <dgm:cxn modelId="{9F429AC9-4059-B545-9337-7833CEF6D871}" type="presOf" srcId="{575F08EF-6C17-734F-86F8-C824923586DD}" destId="{26963BCC-9458-7E47-BB1D-D8FBC36F1390}" srcOrd="0" destOrd="0" presId="urn:microsoft.com/office/officeart/2005/8/layout/venn1"/>
    <dgm:cxn modelId="{1274EECC-20C4-B145-AEC3-304DAE65AF36}" srcId="{2BE64F39-4FEF-7B4B-907A-A237881951E7}" destId="{0E2C294B-6ACD-E04E-BA9D-396AC65B3C10}" srcOrd="2" destOrd="0" parTransId="{B3970600-26B6-744C-801F-C9F46879FC31}" sibTransId="{0B36E7DF-CFD8-EF47-A316-448778DE91E0}"/>
    <dgm:cxn modelId="{820990C8-2373-0541-B083-2C1EA56A5D13}" type="presParOf" srcId="{B09070CD-2C61-634E-BC3C-01BA4FF8CCA4}" destId="{716D5541-AF36-6946-A22F-AAEACFD43E23}" srcOrd="0" destOrd="0" presId="urn:microsoft.com/office/officeart/2005/8/layout/venn1"/>
    <dgm:cxn modelId="{D780B9DC-EBF0-5D47-B50A-B4B5513B86FC}" type="presParOf" srcId="{B09070CD-2C61-634E-BC3C-01BA4FF8CCA4}" destId="{E5C49382-B696-EA4B-B7AF-DBB5563EF4C0}" srcOrd="1" destOrd="0" presId="urn:microsoft.com/office/officeart/2005/8/layout/venn1"/>
    <dgm:cxn modelId="{6DADB6BF-C731-EA46-BCD7-63C00EB34D24}" type="presParOf" srcId="{B09070CD-2C61-634E-BC3C-01BA4FF8CCA4}" destId="{1233863F-0FD3-7B44-9B9C-629D5A3EDBD4}" srcOrd="2" destOrd="0" presId="urn:microsoft.com/office/officeart/2005/8/layout/venn1"/>
    <dgm:cxn modelId="{79123151-5A5C-E541-8864-8EB96DE4E5E7}" type="presParOf" srcId="{B09070CD-2C61-634E-BC3C-01BA4FF8CCA4}" destId="{852EA9AA-37DE-BE4E-9C7E-C6A056AD8C92}" srcOrd="3" destOrd="0" presId="urn:microsoft.com/office/officeart/2005/8/layout/venn1"/>
    <dgm:cxn modelId="{FB092E81-D758-2242-86CB-FABD9B9942B9}" type="presParOf" srcId="{B09070CD-2C61-634E-BC3C-01BA4FF8CCA4}" destId="{9728ACF1-0933-AC45-8377-9E584F0D14AE}" srcOrd="4" destOrd="0" presId="urn:microsoft.com/office/officeart/2005/8/layout/venn1"/>
    <dgm:cxn modelId="{2C7D27D7-C026-7E42-8831-5129DF3047AD}" type="presParOf" srcId="{B09070CD-2C61-634E-BC3C-01BA4FF8CCA4}" destId="{71658145-79DB-AE40-83A1-FB2361D46A3C}" srcOrd="5" destOrd="0" presId="urn:microsoft.com/office/officeart/2005/8/layout/venn1"/>
    <dgm:cxn modelId="{94BC39DA-E3C4-0447-BBDD-8910FFE96287}" type="presParOf" srcId="{B09070CD-2C61-634E-BC3C-01BA4FF8CCA4}" destId="{26963BCC-9458-7E47-BB1D-D8FBC36F1390}" srcOrd="6" destOrd="0" presId="urn:microsoft.com/office/officeart/2005/8/layout/venn1"/>
    <dgm:cxn modelId="{DAA6FD98-2031-2B40-8DB1-7494BA15FEFD}" type="presParOf" srcId="{B09070CD-2C61-634E-BC3C-01BA4FF8CCA4}" destId="{3055B7A9-F76D-CD4E-85EB-8F2B1EFCCDC4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9C86FD-D3AF-3747-8B34-20FDD93F0CCA}">
      <dsp:nvSpPr>
        <dsp:cNvPr id="0" name=""/>
        <dsp:cNvSpPr/>
      </dsp:nvSpPr>
      <dsp:spPr>
        <a:xfrm rot="5400000">
          <a:off x="43560" y="3135102"/>
          <a:ext cx="2004384" cy="10372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2B4F8B">
            <a:alpha val="7529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0AE68-2872-EC40-B43F-EBB2FD2640DB}">
      <dsp:nvSpPr>
        <dsp:cNvPr id="0" name=""/>
        <dsp:cNvSpPr/>
      </dsp:nvSpPr>
      <dsp:spPr>
        <a:xfrm>
          <a:off x="0" y="258081"/>
          <a:ext cx="3379049" cy="2393466"/>
        </a:xfrm>
        <a:prstGeom prst="roundRect">
          <a:avLst>
            <a:gd name="adj" fmla="val 16670"/>
          </a:avLst>
        </a:prstGeom>
        <a:solidFill>
          <a:srgbClr val="2B4F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Housing Needs Analysis</a:t>
          </a:r>
        </a:p>
      </dsp:txBody>
      <dsp:txXfrm>
        <a:off x="116860" y="374941"/>
        <a:ext cx="3145329" cy="2159746"/>
      </dsp:txXfrm>
    </dsp:sp>
    <dsp:sp modelId="{18EF207E-8621-2243-A2A0-F76DA15216DC}">
      <dsp:nvSpPr>
        <dsp:cNvPr id="0" name=""/>
        <dsp:cNvSpPr/>
      </dsp:nvSpPr>
      <dsp:spPr>
        <a:xfrm>
          <a:off x="3356458" y="349081"/>
          <a:ext cx="4939424" cy="2302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Buildable lands inventory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Housing market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Demographics &amp; socioeconomic characteristics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Housing affordability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Forecast of new housing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Assessment of land sufficiency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Housing Strategy</a:t>
          </a:r>
        </a:p>
      </dsp:txBody>
      <dsp:txXfrm>
        <a:off x="3356458" y="349081"/>
        <a:ext cx="4939424" cy="2302468"/>
      </dsp:txXfrm>
    </dsp:sp>
    <dsp:sp modelId="{5B077A95-3E93-A647-B540-3A8B5A91476C}">
      <dsp:nvSpPr>
        <dsp:cNvPr id="0" name=""/>
        <dsp:cNvSpPr/>
      </dsp:nvSpPr>
      <dsp:spPr>
        <a:xfrm>
          <a:off x="1610059" y="3339783"/>
          <a:ext cx="3304748" cy="2458921"/>
        </a:xfrm>
        <a:prstGeom prst="roundRect">
          <a:avLst>
            <a:gd name="adj" fmla="val 16670"/>
          </a:avLst>
        </a:prstGeom>
        <a:solidFill>
          <a:srgbClr val="2B4F8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Housing Production Strategy</a:t>
          </a:r>
        </a:p>
      </dsp:txBody>
      <dsp:txXfrm>
        <a:off x="1730115" y="3459839"/>
        <a:ext cx="3064636" cy="2218809"/>
      </dsp:txXfrm>
    </dsp:sp>
    <dsp:sp modelId="{7CCA7971-90F6-BA4A-BE3C-2B2DD9551884}">
      <dsp:nvSpPr>
        <dsp:cNvPr id="0" name=""/>
        <dsp:cNvSpPr/>
      </dsp:nvSpPr>
      <dsp:spPr>
        <a:xfrm>
          <a:off x="4864146" y="3410087"/>
          <a:ext cx="5046335" cy="238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Refined understanding of housing need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Evaluation of gaps in existing policies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Identification of potential strategies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Evaluation of new strategies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Assessment of whether the strategies help achieve fair and equitable outcomes</a:t>
          </a:r>
        </a:p>
      </dsp:txBody>
      <dsp:txXfrm>
        <a:off x="4864146" y="3410087"/>
        <a:ext cx="5046335" cy="23886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D5541-AF36-6946-A22F-AAEACFD43E23}">
      <dsp:nvSpPr>
        <dsp:cNvPr id="0" name=""/>
        <dsp:cNvSpPr/>
      </dsp:nvSpPr>
      <dsp:spPr>
        <a:xfrm>
          <a:off x="2269515" y="46274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Public Policy</a:t>
          </a:r>
        </a:p>
      </dsp:txBody>
      <dsp:txXfrm>
        <a:off x="2547165" y="370199"/>
        <a:ext cx="1850999" cy="763537"/>
      </dsp:txXfrm>
    </dsp:sp>
    <dsp:sp modelId="{1233863F-0FD3-7B44-9B9C-629D5A3EDBD4}">
      <dsp:nvSpPr>
        <dsp:cNvPr id="0" name=""/>
        <dsp:cNvSpPr/>
      </dsp:nvSpPr>
      <dsp:spPr>
        <a:xfrm>
          <a:off x="3333840" y="1110599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Market Feasibility</a:t>
          </a:r>
        </a:p>
      </dsp:txBody>
      <dsp:txXfrm>
        <a:off x="4629540" y="1388249"/>
        <a:ext cx="925499" cy="1850999"/>
      </dsp:txXfrm>
    </dsp:sp>
    <dsp:sp modelId="{9728ACF1-0933-AC45-8377-9E584F0D14AE}">
      <dsp:nvSpPr>
        <dsp:cNvPr id="0" name=""/>
        <dsp:cNvSpPr/>
      </dsp:nvSpPr>
      <dsp:spPr>
        <a:xfrm>
          <a:off x="2269515" y="2174924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Capital</a:t>
          </a:r>
        </a:p>
      </dsp:txBody>
      <dsp:txXfrm>
        <a:off x="2547165" y="3493761"/>
        <a:ext cx="1850999" cy="763537"/>
      </dsp:txXfrm>
    </dsp:sp>
    <dsp:sp modelId="{26963BCC-9458-7E47-BB1D-D8FBC36F1390}">
      <dsp:nvSpPr>
        <dsp:cNvPr id="0" name=""/>
        <dsp:cNvSpPr/>
      </dsp:nvSpPr>
      <dsp:spPr>
        <a:xfrm>
          <a:off x="1194892" y="1110599"/>
          <a:ext cx="2406299" cy="2406299"/>
        </a:xfrm>
        <a:prstGeom prst="ellipse">
          <a:avLst/>
        </a:prstGeom>
        <a:solidFill>
          <a:schemeClr val="accent1">
            <a:alpha val="36000"/>
          </a:schemeClr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Land</a:t>
          </a:r>
        </a:p>
      </dsp:txBody>
      <dsp:txXfrm>
        <a:off x="1379991" y="1388249"/>
        <a:ext cx="925499" cy="1850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9BCFC9-3954-4842-ACA3-7F390F8A84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B127B-1562-B248-BD39-654E82BAE2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3F021C-46C4-014F-8052-125E38AA6E3D}" type="datetimeFigureOut">
              <a:rPr lang="en-US"/>
              <a:pPr>
                <a:defRPr/>
              </a:pPr>
              <a:t>4/12/22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857CF4-0E73-4144-B39D-5856CDBA8F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CBA2CD7-49D4-B348-AAC4-8675EDE3D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97D56-A693-F948-9F9C-85F1C8A0E6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DA291-9CA7-1346-A42B-93AB1B5D0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D790B63-6B5C-F549-8AAA-C6021A90D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30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213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$44.5K – All</a:t>
            </a:r>
          </a:p>
          <a:p>
            <a:endParaRPr lang="en-US" dirty="0"/>
          </a:p>
          <a:p>
            <a:r>
              <a:rPr lang="en-US" dirty="0"/>
              <a:t>Black - $22.5K</a:t>
            </a:r>
          </a:p>
          <a:p>
            <a:endParaRPr lang="en-US" dirty="0"/>
          </a:p>
          <a:p>
            <a:r>
              <a:rPr lang="en-US" dirty="0"/>
              <a:t>Latino - $36.5K – 82% of overall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5713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10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913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391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086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794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6AA515A-3FD0-8249-8E66-9A8D35C1B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48B826E-6B50-A644-B4E4-9CBFE2E33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51EB490-98C7-A64C-8BCD-7D57A629D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B6E5657E-01A1-CB4D-A6A3-B9BE6814B146}" type="slidenum">
              <a:rPr lang="en-US" altLang="en-US" smtClean="0">
                <a:latin typeface="Calibri" panose="020F050202020403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64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118E10-7195-C048-B10B-809E3B92D9C9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868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Development that occurs at all price points</a:t>
            </a:r>
          </a:p>
          <a:p>
            <a:endParaRPr lang="en-US" dirty="0"/>
          </a:p>
          <a:p>
            <a:r>
              <a:rPr lang="en-US" dirty="0"/>
              <a:t>How new development changes over time</a:t>
            </a:r>
          </a:p>
          <a:p>
            <a:r>
              <a:rPr lang="en-US" dirty="0"/>
              <a:t>	New development – generally targeted at over 120% of MFI for ownership, 80%-100% MFI for rental</a:t>
            </a:r>
          </a:p>
          <a:p>
            <a:r>
              <a:rPr lang="en-US" dirty="0"/>
              <a:t>		Expensive to make housing happen – need price point that makes it happen</a:t>
            </a:r>
          </a:p>
          <a:p>
            <a:r>
              <a:rPr lang="en-US" dirty="0"/>
              <a:t>	Will depreciate to middle and naturally occurring affordable housing</a:t>
            </a:r>
          </a:p>
          <a:p>
            <a:r>
              <a:rPr lang="en-US" dirty="0"/>
              <a:t>		Will never depreciate to low income housing</a:t>
            </a:r>
          </a:p>
          <a:p>
            <a:r>
              <a:rPr lang="en-US" dirty="0"/>
              <a:t>	This doesn’t happen when a housing market is undersupplied, like Portland</a:t>
            </a:r>
          </a:p>
          <a:p>
            <a:r>
              <a:rPr lang="en-US" dirty="0"/>
              <a:t>		Depreciation doesn’t happen, gentrification may happen</a:t>
            </a:r>
          </a:p>
          <a:p>
            <a:r>
              <a:rPr lang="en-US" dirty="0"/>
              <a:t>	Subsidized housing development is more important in undersupplied market then</a:t>
            </a:r>
          </a:p>
          <a:p>
            <a:r>
              <a:rPr lang="en-US" dirty="0"/>
              <a:t>		Focus policy interventions at low-income housing – subsidized supply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503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163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69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326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FB63D6-7448-B34F-882C-675125343706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6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1952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6AA515A-3FD0-8249-8E66-9A8D35C1B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48B826E-6B50-A644-B4E4-9CBFE2E33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E51EB490-98C7-A64C-8BCD-7D57A629D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B6E5657E-01A1-CB4D-A6A3-B9BE6814B146}" type="slidenum">
              <a:rPr lang="en-US" altLang="en-US" smtClean="0">
                <a:latin typeface="Calibri" panose="020F0502020204030204" pitchFamily="34" charset="0"/>
              </a:rPr>
              <a:pPr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323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5DB75-7135-184A-8893-F74914D8FAE8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223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183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FDD-ED66-BA48-B43A-05208CD3E691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7238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790B63-6B5C-F549-8AAA-C6021A90D9E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9A1168-670D-804B-B1FD-881A829EF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3" y="5710238"/>
            <a:ext cx="35591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703020202090204" pitchFamily="34" charset="0"/>
                <a:cs typeface="Gill San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ill Sans"/>
                <a:cs typeface="Gill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4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Header, Titl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57595B-31D2-EF41-BEA8-E6799477B4E0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2021442"/>
            <a:ext cx="10972800" cy="3782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985583"/>
            <a:ext cx="10972800" cy="382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96099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0BEB134-56B8-D445-A58C-5804BE57B9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86EC0-28D9-9D41-BEF9-4FF1D145C0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6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5F051-F12C-8F47-A290-8F75005E543A}"/>
              </a:ext>
            </a:extLst>
          </p:cNvPr>
          <p:cNvSpPr/>
          <p:nvPr/>
        </p:nvSpPr>
        <p:spPr>
          <a:xfrm>
            <a:off x="0" y="0"/>
            <a:ext cx="12192000" cy="1163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111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1B76CAB-88AF-2B4D-A1DF-C5824745E3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9878F-28C7-C640-AB53-21D472C1E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0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534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lt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6010279"/>
            <a:ext cx="10972800" cy="357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ill Sans"/>
                <a:cs typeface="Gill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D5B4578-76E1-FF49-9FC6-445A90959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89DB-7AF6-CE49-96BD-FC916720FD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76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coNW Logo-01.eps">
            <a:extLst>
              <a:ext uri="{FF2B5EF4-FFF2-40B4-BE49-F238E27FC236}">
                <a16:creationId xmlns:a16="http://schemas.microsoft.com/office/drawing/2014/main" id="{7D06F817-E065-7D45-8619-E92213025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4" b="28178"/>
          <a:stretch>
            <a:fillRect/>
          </a:stretch>
        </p:blipFill>
        <p:spPr bwMode="auto">
          <a:xfrm>
            <a:off x="3438525" y="25447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14D74DA-3C14-A547-AD6B-7CE0C385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29"/>
          <a:stretch>
            <a:fillRect/>
          </a:stretch>
        </p:blipFill>
        <p:spPr bwMode="auto">
          <a:xfrm>
            <a:off x="1831975" y="4040188"/>
            <a:ext cx="85264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3E3A32E-A287-F147-A58A-89F1496B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4324350"/>
            <a:ext cx="178593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E2B21-2C2F-F748-AE26-6688354D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Los Angeles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D602AE-4CA5-5645-9C1F-DF47762B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Portland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0770-B85E-2A43-B571-AC743AE02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Seattle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D9C14-92A6-C845-9E98-CF3C0F131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5013" y="6029325"/>
            <a:ext cx="1787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ctr">
              <a:defRPr/>
            </a:pPr>
            <a:r>
              <a:rPr lang="en-US" altLang="en-US" sz="1200">
                <a:solidFill>
                  <a:srgbClr val="595959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Boise</a:t>
            </a:r>
          </a:p>
        </p:txBody>
      </p:sp>
    </p:spTree>
    <p:extLst>
      <p:ext uri="{BB962C8B-B14F-4D97-AF65-F5344CB8AC3E}">
        <p14:creationId xmlns:p14="http://schemas.microsoft.com/office/powerpoint/2010/main" val="71435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773161-06CC-C24B-8480-5CDA5A04535B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pic>
        <p:nvPicPr>
          <p:cNvPr id="5" name="Picture 3" descr="EcoNW Logo-01.eps">
            <a:extLst>
              <a:ext uri="{FF2B5EF4-FFF2-40B4-BE49-F238E27FC236}">
                <a16:creationId xmlns:a16="http://schemas.microsoft.com/office/drawing/2014/main" id="{8F1E287E-0986-7E40-8BF7-030E36F2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25413" y="56562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3638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36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45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9ECC7A-3F6B-1249-9C29-9C0B6ADC8B35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9C276-C514-2E4A-8E79-700611DBBD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65511-82C4-DD4F-B69B-E38E9AEC9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98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E15134-E990-3348-8BA7-86566B062365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rgbClr val="343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40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0" y="2"/>
            <a:ext cx="12192000" cy="3638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20061B0-055D-8C4B-B41E-CE8C2D062E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64BD-3416-EE46-A3CF-12D3ECAE5A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4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5ABE02-E4E2-394A-81F7-5960DCFB75CE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7DA43-078D-A942-89A6-D4EB766CFB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9125-AD58-F047-9829-7ED3AC80A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8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67307E-2EEA-034B-B2EF-6EAD7B238B1C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1068779"/>
            <a:ext cx="10972801" cy="525846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 sz="2800" baseline="0">
                <a:latin typeface="Franklin Gothic Book" panose="020B0503020102020204" pitchFamily="34" charset="0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 sz="2200" baseline="0">
                <a:latin typeface="Franklin Gothic Book" panose="020B0503020102020204" pitchFamily="34" charset="0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 sz="1800" baseline="0">
                <a:latin typeface="Franklin Gothic Book" panose="020B0503020102020204" pitchFamily="34" charset="0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0CED9-957D-214E-AFB1-03FA5FCF4A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04BA-843C-4348-B476-FB0C9D058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56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05D356-16B7-C240-8F08-E31CB91B0AB3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0453"/>
            <a:ext cx="10972800" cy="1029331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2089784"/>
            <a:ext cx="10972801" cy="4237465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29159EC-2038-6C45-808F-CDDC00A48B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A9A1B-1B87-1948-B9FB-FA4C96FB99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72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,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4DF5B-388B-6E43-828E-A00CB123D43E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2089781"/>
            <a:ext cx="5181600" cy="418402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519333" y="2089782"/>
            <a:ext cx="5063067" cy="2017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6519333" y="4302045"/>
            <a:ext cx="5063067" cy="19717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Franklin Gothic Book Regular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932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0D66222-1E8B-E24F-97FE-48868A28B0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4C450-A4DA-F647-91EB-3EA8A731B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96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DF756C-85D6-4C42-B8F5-B1F89CB83621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Franklin Gothic Book Regular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09600" y="2086231"/>
            <a:ext cx="5181600" cy="4187571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400800" y="2086230"/>
            <a:ext cx="5181600" cy="418757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+mn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+mn-lt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609600" y="1060453"/>
            <a:ext cx="10972800" cy="10257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charset="2"/>
              <a:buNone/>
              <a:defRPr sz="4000" baseline="0">
                <a:latin typeface="+mj-lt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Gill Sans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DCA215F-5755-B145-8E4A-153B538C5D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29A1D-A4F2-B048-A645-55C08DD71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F0B413-850F-7F45-BC3E-4707740FD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6367463"/>
            <a:ext cx="1219200" cy="2619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fld id="{07180B21-4059-8146-BCC8-03BABE3E24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43" r:id="rId12"/>
    <p:sldLayoutId id="2147483955" r:id="rId13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panose="020B0502020104020203" pitchFamily="34" charset="77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BBFBB08B-7F1A-F947-8C1F-0E31C04A2D8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0EFDE-6DFA-9244-9FA8-B3D038AFB8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" y="3737113"/>
            <a:ext cx="10972800" cy="1704306"/>
          </a:xfrm>
        </p:spPr>
        <p:txBody>
          <a:bodyPr/>
          <a:lstStyle/>
          <a:p>
            <a:r>
              <a:rPr lang="en-US" dirty="0"/>
              <a:t>Newberg: </a:t>
            </a:r>
            <a:r>
              <a:rPr lang="en-US" altLang="en-US" dirty="0"/>
              <a:t>Housing Production Strategy</a:t>
            </a:r>
          </a:p>
          <a:p>
            <a:r>
              <a:rPr lang="en-US" altLang="en-US" sz="2400" dirty="0">
                <a:cs typeface="Gill Sans" panose="020B0A02020104020203" pitchFamily="34" charset="77"/>
              </a:rPr>
              <a:t>Citizen Advisory Committee Meeting #1</a:t>
            </a:r>
          </a:p>
          <a:p>
            <a:r>
              <a:rPr lang="en-US" altLang="en-US" sz="2400" dirty="0">
                <a:cs typeface="Gill Sans" panose="020B0A02020104020203" pitchFamily="34" charset="77"/>
              </a:rPr>
              <a:t>April 12, 2022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Financially Attainable Housing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D41DE4-7F01-1040-BA64-BAB0F68B3106}"/>
              </a:ext>
            </a:extLst>
          </p:cNvPr>
          <p:cNvSpPr/>
          <p:nvPr/>
        </p:nvSpPr>
        <p:spPr>
          <a:xfrm>
            <a:off x="1477092" y="6488695"/>
            <a:ext cx="5885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"/>
                <a:cs typeface="Franklin Gothic Book"/>
              </a:rPr>
              <a:t>Source: U.S. Census Bureau, ACS 2015-2019, Table B19001; HUD, FY 2021 MFI.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9050D-A606-444A-9C05-38C0C28167B7}"/>
              </a:ext>
            </a:extLst>
          </p:cNvPr>
          <p:cNvSpPr txBox="1"/>
          <p:nvPr/>
        </p:nvSpPr>
        <p:spPr>
          <a:xfrm>
            <a:off x="8707498" y="1116981"/>
            <a:ext cx="23928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Median Home Sale Price in </a:t>
            </a:r>
            <a:r>
              <a:rPr lang="en-US" u="sng" dirty="0">
                <a:latin typeface="Franklin Gothic Book" panose="020B0503020102020204" pitchFamily="34" charset="0"/>
              </a:rPr>
              <a:t>Newberg</a:t>
            </a:r>
            <a:r>
              <a:rPr lang="en-US" dirty="0">
                <a:latin typeface="Franklin Gothic Book" panose="020B0503020102020204" pitchFamily="34" charset="0"/>
              </a:rPr>
              <a:t>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$443,000.</a:t>
            </a:r>
          </a:p>
          <a:p>
            <a:endParaRPr lang="en-US" sz="800" dirty="0">
              <a:latin typeface="Franklin Gothic Book" panose="020B0503020102020204" pitchFamily="34" charset="0"/>
            </a:endParaRPr>
          </a:p>
          <a:p>
            <a:r>
              <a:rPr lang="en-US" sz="1600" i="1" dirty="0">
                <a:latin typeface="Franklin Gothic Book" panose="020B0503020102020204" pitchFamily="34" charset="0"/>
              </a:rPr>
              <a:t>A household would need to earn about $126,600 (131% of MFI) to afford these prices.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B76B5-A37E-1441-A32B-4F3BE8B426E6}"/>
              </a:ext>
            </a:extLst>
          </p:cNvPr>
          <p:cNvSpPr txBox="1"/>
          <p:nvPr/>
        </p:nvSpPr>
        <p:spPr>
          <a:xfrm>
            <a:off x="8707498" y="4088777"/>
            <a:ext cx="248904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Average Asking Rent in </a:t>
            </a:r>
            <a:r>
              <a:rPr lang="en-US" u="sng" dirty="0">
                <a:latin typeface="Franklin Gothic Book" panose="020B0503020102020204" pitchFamily="34" charset="0"/>
              </a:rPr>
              <a:t>Newberg </a:t>
            </a:r>
            <a:r>
              <a:rPr lang="en-US" dirty="0">
                <a:latin typeface="Franklin Gothic Book" panose="020B0503020102020204" pitchFamily="34" charset="0"/>
              </a:rPr>
              <a:t>(2021):</a:t>
            </a:r>
          </a:p>
          <a:p>
            <a:r>
              <a:rPr lang="en-US" dirty="0">
                <a:latin typeface="Franklin Gothic Medium" panose="020B0603020102020204" pitchFamily="34" charset="0"/>
              </a:rPr>
              <a:t>$1,200 </a:t>
            </a:r>
            <a:r>
              <a:rPr lang="en-US" sz="1600" dirty="0">
                <a:latin typeface="+mn-lt"/>
              </a:rPr>
              <a:t>(not including utilities)</a:t>
            </a:r>
          </a:p>
          <a:p>
            <a:endParaRPr lang="en-US" sz="800" dirty="0">
              <a:latin typeface="Franklin Gothic Book" panose="020B0503020102020204" pitchFamily="34" charset="0"/>
            </a:endParaRPr>
          </a:p>
          <a:p>
            <a:r>
              <a:rPr lang="en-US" sz="1600" i="1" dirty="0">
                <a:latin typeface="Franklin Gothic Book" panose="020B0503020102020204" pitchFamily="34" charset="0"/>
              </a:rPr>
              <a:t>A household would need to earn about $48,500 or 50% of MFI to afford this rent.</a:t>
            </a:r>
          </a:p>
        </p:txBody>
      </p: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C53FD61-FD45-A144-8D03-0AFF0458B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6" y="796878"/>
            <a:ext cx="7538798" cy="57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Share of Households by Income Level, Newberg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C423A8-60F4-974E-9A23-AC63173589BA}"/>
              </a:ext>
            </a:extLst>
          </p:cNvPr>
          <p:cNvSpPr/>
          <p:nvPr/>
        </p:nvSpPr>
        <p:spPr>
          <a:xfrm>
            <a:off x="1507222" y="6367790"/>
            <a:ext cx="5885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Franklin Gothic Book"/>
                <a:cs typeface="Franklin Gothic Book"/>
              </a:rPr>
              <a:t>Source: U.S. Census Bureau, ACS 2015-2019, Table B19001; HUD, FY 2021 MFI.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1A3A47-90F4-1840-85CF-8517E5141415}"/>
              </a:ext>
            </a:extLst>
          </p:cNvPr>
          <p:cNvSpPr/>
          <p:nvPr/>
        </p:nvSpPr>
        <p:spPr>
          <a:xfrm>
            <a:off x="9508007" y="2088884"/>
            <a:ext cx="225038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This chart is based on the HUD MFI for 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Yamhill County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and the ACS household income distribution for </a:t>
            </a:r>
            <a:r>
              <a:rPr lang="en-US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Newberg.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754D-D917-424A-8BA9-7F66462D6314}"/>
              </a:ext>
            </a:extLst>
          </p:cNvPr>
          <p:cNvSpPr/>
          <p:nvPr/>
        </p:nvSpPr>
        <p:spPr>
          <a:xfrm>
            <a:off x="2673927" y="5536012"/>
            <a:ext cx="270163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Publicly Subsidized Affordable</a:t>
            </a:r>
          </a:p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0%-60% MFI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1FD4C5-6608-9F47-8125-625FA60E9074}"/>
              </a:ext>
            </a:extLst>
          </p:cNvPr>
          <p:cNvSpPr/>
          <p:nvPr/>
        </p:nvSpPr>
        <p:spPr>
          <a:xfrm>
            <a:off x="5589992" y="5536012"/>
            <a:ext cx="178977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Middle Income</a:t>
            </a:r>
          </a:p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60%-120% MFI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1D08BB-67E5-2D44-80EE-8F71E43D74BD}"/>
              </a:ext>
            </a:extLst>
          </p:cNvPr>
          <p:cNvSpPr/>
          <p:nvPr/>
        </p:nvSpPr>
        <p:spPr>
          <a:xfrm>
            <a:off x="7813963" y="5536012"/>
            <a:ext cx="1197573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Market Rate</a:t>
            </a:r>
          </a:p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120%+ MFI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12D088-56C4-CA42-A439-E783482F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745" y="743686"/>
            <a:ext cx="7098494" cy="47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97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B91A7A-97C4-2A44-B3C5-6D25CD1A1FE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Housing Affordability by Income Levels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BE697-D7DF-514D-A456-7B37B0CE17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FBDF8-066B-7B40-87EE-BD447891CD4B}"/>
              </a:ext>
            </a:extLst>
          </p:cNvPr>
          <p:cNvSpPr txBox="1"/>
          <p:nvPr/>
        </p:nvSpPr>
        <p:spPr>
          <a:xfrm>
            <a:off x="1608651" y="4595760"/>
            <a:ext cx="1687684" cy="1227667"/>
          </a:xfrm>
          <a:prstGeom prst="rect">
            <a:avLst/>
          </a:prstGeom>
          <a:solidFill>
            <a:srgbClr val="DCF0F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Extremely Low Income</a:t>
            </a:r>
          </a:p>
          <a:p>
            <a:pPr algn="ctr"/>
            <a:r>
              <a:rPr lang="en-US" dirty="0">
                <a:latin typeface="+mn-lt"/>
              </a:rPr>
              <a:t>&lt;30% MFI</a:t>
            </a:r>
          </a:p>
          <a:p>
            <a:pPr algn="ctr"/>
            <a:r>
              <a:rPr lang="en-US" dirty="0">
                <a:latin typeface="+mn-lt"/>
              </a:rPr>
              <a:t>&lt;$29,100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FCF59-AD73-654E-AEC7-79C1CF3E64DE}"/>
              </a:ext>
            </a:extLst>
          </p:cNvPr>
          <p:cNvSpPr txBox="1"/>
          <p:nvPr/>
        </p:nvSpPr>
        <p:spPr>
          <a:xfrm>
            <a:off x="3437441" y="4595759"/>
            <a:ext cx="1687684" cy="1477328"/>
          </a:xfrm>
          <a:prstGeom prst="rect">
            <a:avLst/>
          </a:prstGeom>
          <a:solidFill>
            <a:srgbClr val="B1D2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Very Low Income</a:t>
            </a:r>
          </a:p>
          <a:p>
            <a:pPr algn="ctr"/>
            <a:r>
              <a:rPr lang="en-US" dirty="0">
                <a:latin typeface="+mn-lt"/>
              </a:rPr>
              <a:t>30%-50% MFI</a:t>
            </a:r>
          </a:p>
          <a:p>
            <a:pPr algn="ctr"/>
            <a:r>
              <a:rPr lang="en-US" dirty="0">
                <a:latin typeface="+mn-lt"/>
              </a:rPr>
              <a:t>$29,100-</a:t>
            </a:r>
          </a:p>
          <a:p>
            <a:pPr algn="ctr"/>
            <a:r>
              <a:rPr lang="en-US" dirty="0">
                <a:latin typeface="+mn-lt"/>
              </a:rPr>
              <a:t>$48,500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279BA-37AE-8B46-8212-D2F1266AD17F}"/>
              </a:ext>
            </a:extLst>
          </p:cNvPr>
          <p:cNvSpPr txBox="1"/>
          <p:nvPr/>
        </p:nvSpPr>
        <p:spPr>
          <a:xfrm>
            <a:off x="5260602" y="4609428"/>
            <a:ext cx="1687684" cy="1200329"/>
          </a:xfrm>
          <a:prstGeom prst="rect">
            <a:avLst/>
          </a:prstGeom>
          <a:solidFill>
            <a:srgbClr val="C7DF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Low Income</a:t>
            </a:r>
          </a:p>
          <a:p>
            <a:pPr algn="ctr"/>
            <a:r>
              <a:rPr lang="en-US" dirty="0">
                <a:latin typeface="+mn-lt"/>
              </a:rPr>
              <a:t>50%-80% MFI</a:t>
            </a:r>
          </a:p>
          <a:p>
            <a:pPr algn="ctr"/>
            <a:r>
              <a:rPr lang="en-US" dirty="0">
                <a:latin typeface="+mn-lt"/>
              </a:rPr>
              <a:t>$48,500-</a:t>
            </a:r>
          </a:p>
          <a:p>
            <a:pPr algn="ctr"/>
            <a:r>
              <a:rPr lang="en-US" dirty="0">
                <a:latin typeface="+mn-lt"/>
              </a:rPr>
              <a:t>$77,500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4C2D3-A394-D246-9472-CC741F94D700}"/>
              </a:ext>
            </a:extLst>
          </p:cNvPr>
          <p:cNvSpPr txBox="1"/>
          <p:nvPr/>
        </p:nvSpPr>
        <p:spPr>
          <a:xfrm>
            <a:off x="7078134" y="4598003"/>
            <a:ext cx="1687684" cy="1200329"/>
          </a:xfrm>
          <a:prstGeom prst="rect">
            <a:avLst/>
          </a:prstGeom>
          <a:solidFill>
            <a:srgbClr val="9DC5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Middle Income</a:t>
            </a:r>
          </a:p>
          <a:p>
            <a:pPr algn="ctr"/>
            <a:r>
              <a:rPr lang="en-US" dirty="0">
                <a:latin typeface="+mn-lt"/>
              </a:rPr>
              <a:t>80%-120% MFI</a:t>
            </a:r>
          </a:p>
          <a:p>
            <a:pPr algn="ctr"/>
            <a:r>
              <a:rPr lang="en-US" dirty="0">
                <a:latin typeface="+mn-lt"/>
              </a:rPr>
              <a:t>$77,500-</a:t>
            </a:r>
          </a:p>
          <a:p>
            <a:pPr algn="ctr"/>
            <a:r>
              <a:rPr lang="en-US" dirty="0">
                <a:latin typeface="+mn-lt"/>
              </a:rPr>
              <a:t>$116,300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F745F-6BBB-E04C-8766-444AAF57CC1B}"/>
              </a:ext>
            </a:extLst>
          </p:cNvPr>
          <p:cNvSpPr txBox="1"/>
          <p:nvPr/>
        </p:nvSpPr>
        <p:spPr>
          <a:xfrm>
            <a:off x="8901295" y="4580467"/>
            <a:ext cx="1687684" cy="923330"/>
          </a:xfrm>
          <a:prstGeom prst="rect">
            <a:avLst/>
          </a:prstGeom>
          <a:solidFill>
            <a:srgbClr val="8EB9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High Income</a:t>
            </a:r>
          </a:p>
          <a:p>
            <a:pPr algn="ctr"/>
            <a:r>
              <a:rPr lang="en-US" dirty="0">
                <a:latin typeface="+mn-lt"/>
              </a:rPr>
              <a:t>&gt;120% MFI</a:t>
            </a:r>
          </a:p>
          <a:p>
            <a:pPr algn="ctr"/>
            <a:r>
              <a:rPr lang="en-US" dirty="0">
                <a:latin typeface="+mn-lt"/>
              </a:rPr>
              <a:t>&gt;$116,300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64CEF8-B891-8B47-9C0F-3678E1C4DDEC}"/>
              </a:ext>
            </a:extLst>
          </p:cNvPr>
          <p:cNvSpPr txBox="1"/>
          <p:nvPr/>
        </p:nvSpPr>
        <p:spPr>
          <a:xfrm>
            <a:off x="2260323" y="2567827"/>
            <a:ext cx="3601155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2B4F8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Income-Restricted Subsidized Affordable Housing</a:t>
            </a:r>
          </a:p>
          <a:p>
            <a:pPr algn="ctr"/>
            <a:r>
              <a:rPr lang="en-US" dirty="0"/>
              <a:t>0% - 60% MFI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F1AEA0-3F20-C544-A572-1CC2EEB111D6}"/>
              </a:ext>
            </a:extLst>
          </p:cNvPr>
          <p:cNvSpPr txBox="1"/>
          <p:nvPr/>
        </p:nvSpPr>
        <p:spPr>
          <a:xfrm>
            <a:off x="6132755" y="2567827"/>
            <a:ext cx="2638826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2B4F8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Middle Income Affordable Housing</a:t>
            </a:r>
          </a:p>
          <a:p>
            <a:pPr algn="ctr"/>
            <a:r>
              <a:rPr lang="en-US" dirty="0"/>
              <a:t>60% - 120% MFI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6B7FE-C63D-1640-ADB2-F71467B589D1}"/>
              </a:ext>
            </a:extLst>
          </p:cNvPr>
          <p:cNvSpPr txBox="1"/>
          <p:nvPr/>
        </p:nvSpPr>
        <p:spPr>
          <a:xfrm>
            <a:off x="9042860" y="2569501"/>
            <a:ext cx="1404555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2B4F8B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Market Rate</a:t>
            </a:r>
          </a:p>
          <a:p>
            <a:pPr algn="ctr"/>
            <a:r>
              <a:rPr lang="en-US" dirty="0"/>
              <a:t>120% + MFI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E4FD66-3A57-1340-9380-20C88C3EB306}"/>
              </a:ext>
            </a:extLst>
          </p:cNvPr>
          <p:cNvCxnSpPr>
            <a:cxnSpLocks/>
          </p:cNvCxnSpPr>
          <p:nvPr/>
        </p:nvCxnSpPr>
        <p:spPr>
          <a:xfrm flipH="1">
            <a:off x="4018539" y="3579319"/>
            <a:ext cx="1" cy="321408"/>
          </a:xfrm>
          <a:prstGeom prst="line">
            <a:avLst/>
          </a:prstGeom>
          <a:ln>
            <a:solidFill>
              <a:srgbClr val="2B4F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C1D303-EB72-754F-AD87-F04067A7F1E7}"/>
              </a:ext>
            </a:extLst>
          </p:cNvPr>
          <p:cNvCxnSpPr>
            <a:cxnSpLocks/>
          </p:cNvCxnSpPr>
          <p:nvPr/>
        </p:nvCxnSpPr>
        <p:spPr>
          <a:xfrm>
            <a:off x="2734706" y="3908447"/>
            <a:ext cx="2777066" cy="0"/>
          </a:xfrm>
          <a:prstGeom prst="line">
            <a:avLst/>
          </a:prstGeom>
          <a:ln>
            <a:solidFill>
              <a:srgbClr val="2B4F8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FDC01B-1CC3-7E46-83F4-E514281CD83E}"/>
              </a:ext>
            </a:extLst>
          </p:cNvPr>
          <p:cNvCxnSpPr/>
          <p:nvPr/>
        </p:nvCxnSpPr>
        <p:spPr>
          <a:xfrm>
            <a:off x="2734706" y="3908448"/>
            <a:ext cx="0" cy="651933"/>
          </a:xfrm>
          <a:prstGeom prst="straightConnector1">
            <a:avLst/>
          </a:prstGeom>
          <a:ln>
            <a:solidFill>
              <a:srgbClr val="2B4F8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DCC1056-E7EF-A347-8D00-D357E64B3B1C}"/>
              </a:ext>
            </a:extLst>
          </p:cNvPr>
          <p:cNvCxnSpPr/>
          <p:nvPr/>
        </p:nvCxnSpPr>
        <p:spPr>
          <a:xfrm>
            <a:off x="4018539" y="3908447"/>
            <a:ext cx="0" cy="651933"/>
          </a:xfrm>
          <a:prstGeom prst="straightConnector1">
            <a:avLst/>
          </a:prstGeom>
          <a:ln>
            <a:solidFill>
              <a:srgbClr val="2B4F8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2E10D51-EC36-B04E-99D3-EEAA4D00BFC1}"/>
              </a:ext>
            </a:extLst>
          </p:cNvPr>
          <p:cNvCxnSpPr/>
          <p:nvPr/>
        </p:nvCxnSpPr>
        <p:spPr>
          <a:xfrm>
            <a:off x="5511772" y="3923740"/>
            <a:ext cx="0" cy="651933"/>
          </a:xfrm>
          <a:prstGeom prst="straightConnector1">
            <a:avLst/>
          </a:prstGeom>
          <a:ln>
            <a:solidFill>
              <a:srgbClr val="2B4F8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0FBE18-1A15-694C-AFA9-683E39061574}"/>
              </a:ext>
            </a:extLst>
          </p:cNvPr>
          <p:cNvGrpSpPr/>
          <p:nvPr/>
        </p:nvGrpSpPr>
        <p:grpSpPr>
          <a:xfrm>
            <a:off x="6581373" y="3595401"/>
            <a:ext cx="1741590" cy="969607"/>
            <a:chOff x="4857320" y="2488354"/>
            <a:chExt cx="1741590" cy="9696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642B14-2DCA-BC49-A8F4-157CBD75E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8077" y="2488354"/>
              <a:ext cx="2" cy="331104"/>
            </a:xfrm>
            <a:prstGeom prst="line">
              <a:avLst/>
            </a:prstGeom>
            <a:ln>
              <a:solidFill>
                <a:srgbClr val="2B4F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518C8E2-50CA-CE48-AA9D-1D70A887D98E}"/>
                </a:ext>
              </a:extLst>
            </p:cNvPr>
            <p:cNvCxnSpPr>
              <a:cxnSpLocks/>
            </p:cNvCxnSpPr>
            <p:nvPr/>
          </p:nvCxnSpPr>
          <p:spPr>
            <a:xfrm>
              <a:off x="4857320" y="2806028"/>
              <a:ext cx="1741590" cy="0"/>
            </a:xfrm>
            <a:prstGeom prst="line">
              <a:avLst/>
            </a:prstGeom>
            <a:ln>
              <a:solidFill>
                <a:srgbClr val="2B4F8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2DAA379-3EDD-DE4C-B846-626D375AFE30}"/>
                </a:ext>
              </a:extLst>
            </p:cNvPr>
            <p:cNvCxnSpPr>
              <a:cxnSpLocks/>
            </p:cNvCxnSpPr>
            <p:nvPr/>
          </p:nvCxnSpPr>
          <p:spPr>
            <a:xfrm>
              <a:off x="4857320" y="2806028"/>
              <a:ext cx="0" cy="651933"/>
            </a:xfrm>
            <a:prstGeom prst="straightConnector1">
              <a:avLst/>
            </a:prstGeom>
            <a:ln>
              <a:solidFill>
                <a:srgbClr val="2B4F8B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E3905AA-D642-E841-86B9-50F913048062}"/>
                </a:ext>
              </a:extLst>
            </p:cNvPr>
            <p:cNvCxnSpPr>
              <a:cxnSpLocks/>
            </p:cNvCxnSpPr>
            <p:nvPr/>
          </p:nvCxnSpPr>
          <p:spPr>
            <a:xfrm>
              <a:off x="6598910" y="2806028"/>
              <a:ext cx="0" cy="651933"/>
            </a:xfrm>
            <a:prstGeom prst="straightConnector1">
              <a:avLst/>
            </a:prstGeom>
            <a:ln>
              <a:solidFill>
                <a:srgbClr val="2B4F8B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ACC1F79-C64D-E54D-9B69-70AE07D849E7}"/>
              </a:ext>
            </a:extLst>
          </p:cNvPr>
          <p:cNvCxnSpPr>
            <a:stCxn id="12" idx="2"/>
          </p:cNvCxnSpPr>
          <p:nvPr/>
        </p:nvCxnSpPr>
        <p:spPr>
          <a:xfrm>
            <a:off x="9745138" y="3215831"/>
            <a:ext cx="8463" cy="1344548"/>
          </a:xfrm>
          <a:prstGeom prst="straightConnector1">
            <a:avLst/>
          </a:prstGeom>
          <a:ln>
            <a:solidFill>
              <a:srgbClr val="2B4F8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327B0F3-C9B2-934C-A9BC-67166B7E4A34}"/>
              </a:ext>
            </a:extLst>
          </p:cNvPr>
          <p:cNvSpPr txBox="1"/>
          <p:nvPr/>
        </p:nvSpPr>
        <p:spPr>
          <a:xfrm>
            <a:off x="780288" y="937935"/>
            <a:ext cx="100705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latin typeface="+mn-lt"/>
              </a:rPr>
              <a:t>The housing market cannot produce income-restricted, subsidized affordable housing and often does not produce middle income affordable housing without subsidy.</a:t>
            </a:r>
          </a:p>
        </p:txBody>
      </p:sp>
    </p:spTree>
    <p:extLst>
      <p:ext uri="{BB962C8B-B14F-4D97-AF65-F5344CB8AC3E}">
        <p14:creationId xmlns:p14="http://schemas.microsoft.com/office/powerpoint/2010/main" val="1906726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546742-8BA9-3A45-8529-9141764F16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47982"/>
            <a:ext cx="10668000" cy="651748"/>
          </a:xfrm>
        </p:spPr>
        <p:txBody>
          <a:bodyPr/>
          <a:lstStyle/>
          <a:p>
            <a:r>
              <a:rPr lang="en-US" sz="2800" dirty="0"/>
              <a:t>Newberg’ Current &amp; Future Households by Income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F43B3-BF76-CE43-A3D7-AD1022B448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62208-4AB3-3B41-BD23-9F5E08443BF6}"/>
              </a:ext>
            </a:extLst>
          </p:cNvPr>
          <p:cNvSpPr txBox="1"/>
          <p:nvPr/>
        </p:nvSpPr>
        <p:spPr>
          <a:xfrm>
            <a:off x="1524000" y="6279140"/>
            <a:ext cx="77878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2015-2019 ACS, U.S. Census; PRC at PSU (2020-2040); and U.S. Department of HUD 2021 MFI.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 Family Income (MFI) is estimated for a family of 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E1E3A-2AD0-9442-9346-854903E63D0A}"/>
              </a:ext>
            </a:extLst>
          </p:cNvPr>
          <p:cNvSpPr txBox="1"/>
          <p:nvPr/>
        </p:nvSpPr>
        <p:spPr>
          <a:xfrm>
            <a:off x="2668381" y="5587388"/>
            <a:ext cx="293463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Publicly Subsidized Affordable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965DE-9535-F141-B705-5AE44BD5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16" y="1345331"/>
            <a:ext cx="7254873" cy="4233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43590F-766D-B744-9FCE-909C2E570E29}"/>
              </a:ext>
            </a:extLst>
          </p:cNvPr>
          <p:cNvSpPr txBox="1"/>
          <p:nvPr/>
        </p:nvSpPr>
        <p:spPr>
          <a:xfrm>
            <a:off x="5802085" y="5587388"/>
            <a:ext cx="2222799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Middle Income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AD1F1-5619-C648-8AC8-75059BD1D395}"/>
              </a:ext>
            </a:extLst>
          </p:cNvPr>
          <p:cNvSpPr txBox="1"/>
          <p:nvPr/>
        </p:nvSpPr>
        <p:spPr>
          <a:xfrm>
            <a:off x="8223956" y="5578724"/>
            <a:ext cx="140455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Market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731940-5F57-45D0-95A5-99451FBFC7C2}"/>
              </a:ext>
            </a:extLst>
          </p:cNvPr>
          <p:cNvSpPr txBox="1"/>
          <p:nvPr/>
        </p:nvSpPr>
        <p:spPr>
          <a:xfrm>
            <a:off x="3403265" y="2136817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2,049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1AEDC-7928-457F-B86F-084AFA07C198}"/>
              </a:ext>
            </a:extLst>
          </p:cNvPr>
          <p:cNvSpPr txBox="1"/>
          <p:nvPr/>
        </p:nvSpPr>
        <p:spPr>
          <a:xfrm>
            <a:off x="4690760" y="1998318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2,160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3E63C-5E44-406C-B02B-0388DE96EA33}"/>
              </a:ext>
            </a:extLst>
          </p:cNvPr>
          <p:cNvSpPr txBox="1"/>
          <p:nvPr/>
        </p:nvSpPr>
        <p:spPr>
          <a:xfrm>
            <a:off x="5881505" y="1807767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2,418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566F10-49DF-4581-AA83-CD0B1F804A0C}"/>
              </a:ext>
            </a:extLst>
          </p:cNvPr>
          <p:cNvSpPr txBox="1"/>
          <p:nvPr/>
        </p:nvSpPr>
        <p:spPr>
          <a:xfrm>
            <a:off x="7161228" y="1807766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2,474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032EE2-FC7E-4F76-B2BD-B0FF3C87404B}"/>
              </a:ext>
            </a:extLst>
          </p:cNvPr>
          <p:cNvSpPr txBox="1"/>
          <p:nvPr/>
        </p:nvSpPr>
        <p:spPr>
          <a:xfrm>
            <a:off x="8440951" y="20354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2,211</a:t>
            </a:r>
          </a:p>
        </p:txBody>
      </p:sp>
    </p:spTree>
    <p:extLst>
      <p:ext uri="{BB962C8B-B14F-4D97-AF65-F5344CB8AC3E}">
        <p14:creationId xmlns:p14="http://schemas.microsoft.com/office/powerpoint/2010/main" val="3910668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B13111E-DDC9-774F-B99F-520967DABC6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3807" y="1263097"/>
            <a:ext cx="6494891" cy="5306829"/>
          </a:xfrm>
        </p:spPr>
        <p:txBody>
          <a:bodyPr/>
          <a:lstStyle/>
          <a:p>
            <a:r>
              <a:rPr lang="en-US" sz="2800" dirty="0"/>
              <a:t>A household would need to earn </a:t>
            </a:r>
            <a:r>
              <a:rPr lang="en-US" sz="2800" dirty="0">
                <a:solidFill>
                  <a:schemeClr val="accent1"/>
                </a:solidFill>
              </a:rPr>
              <a:t>$48,500 </a:t>
            </a:r>
            <a:r>
              <a:rPr lang="en-US" sz="2800" dirty="0"/>
              <a:t>to afford multifamily rent of </a:t>
            </a:r>
            <a:r>
              <a:rPr lang="en-US" sz="2800" dirty="0">
                <a:solidFill>
                  <a:schemeClr val="accent1"/>
                </a:solidFill>
              </a:rPr>
              <a:t>$1,200 </a:t>
            </a:r>
            <a:r>
              <a:rPr lang="en-US" sz="2000" dirty="0"/>
              <a:t>(50% of MFI for a family of four)</a:t>
            </a:r>
          </a:p>
          <a:p>
            <a:endParaRPr lang="en-US" sz="2000" dirty="0"/>
          </a:p>
          <a:p>
            <a:r>
              <a:rPr lang="en-US" sz="2800" dirty="0"/>
              <a:t>A household would need to earn around </a:t>
            </a:r>
            <a:r>
              <a:rPr lang="en-US" sz="2800" dirty="0">
                <a:solidFill>
                  <a:schemeClr val="accent1"/>
                </a:solidFill>
              </a:rPr>
              <a:t>$126,600 </a:t>
            </a:r>
            <a:r>
              <a:rPr lang="en-US" sz="2800" dirty="0"/>
              <a:t>to afford the cost of a </a:t>
            </a:r>
            <a:r>
              <a:rPr lang="en-US" sz="2800" dirty="0">
                <a:solidFill>
                  <a:schemeClr val="accent1"/>
                </a:solidFill>
              </a:rPr>
              <a:t>house around $443,000 </a:t>
            </a:r>
            <a:r>
              <a:rPr lang="en-US" sz="2000" dirty="0"/>
              <a:t>(131% of MFI for a family of four)</a:t>
            </a:r>
          </a:p>
          <a:p>
            <a:endParaRPr lang="en-US" sz="20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38F1E-6266-4C40-9060-C8E7D1D3BB2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094807" y="49228"/>
            <a:ext cx="9942262" cy="651748"/>
          </a:xfrm>
        </p:spPr>
        <p:txBody>
          <a:bodyPr/>
          <a:lstStyle/>
          <a:p>
            <a:r>
              <a:rPr lang="en-US" dirty="0"/>
              <a:t>Summary of Housing Affordability Based on Income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626AB-EE83-234B-8D07-1E878C752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A482-EB94-A64B-87E2-8177A548D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946848" y="4091896"/>
            <a:ext cx="3085012" cy="2406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466C0-C133-184A-A88C-7FA1A08B95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6848" y="876360"/>
            <a:ext cx="3090684" cy="3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25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16BF43-3092-9F45-9570-2817FC1AA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847" y="1670050"/>
            <a:ext cx="6743700" cy="35179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CA506D-7598-A34E-A468-BDD261005A9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17199"/>
            <a:ext cx="5134147" cy="5258467"/>
          </a:xfrm>
        </p:spPr>
        <p:txBody>
          <a:bodyPr/>
          <a:lstStyle/>
          <a:p>
            <a:r>
              <a:rPr lang="en-US" dirty="0"/>
              <a:t>People experiencing homelessness:</a:t>
            </a:r>
          </a:p>
          <a:p>
            <a:pPr lvl="1"/>
            <a:r>
              <a:rPr lang="en-US" dirty="0"/>
              <a:t>Temporarily or chronically</a:t>
            </a:r>
          </a:p>
          <a:p>
            <a:pPr lvl="1"/>
            <a:r>
              <a:rPr lang="en-US" dirty="0"/>
              <a:t>Alone or with children</a:t>
            </a:r>
          </a:p>
          <a:p>
            <a:r>
              <a:rPr lang="en-US" dirty="0"/>
              <a:t>Racial or ethnic groups</a:t>
            </a:r>
          </a:p>
          <a:p>
            <a:r>
              <a:rPr lang="en-US" dirty="0"/>
              <a:t>People over 65 years old</a:t>
            </a:r>
          </a:p>
          <a:p>
            <a:r>
              <a:rPr lang="en-US" dirty="0"/>
              <a:t>People with disabilities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1D8BB-6FCC-E14F-8877-85AFD3056BB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Housing Needs Often Differ by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1B41-2AF5-D249-8F6F-8EED2F984A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5887D2-2B63-5545-8896-9B4B7E50AF1D}"/>
              </a:ext>
            </a:extLst>
          </p:cNvPr>
          <p:cNvSpPr/>
          <p:nvPr/>
        </p:nvSpPr>
        <p:spPr>
          <a:xfrm>
            <a:off x="609600" y="6227268"/>
            <a:ext cx="10413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n-lt"/>
              </a:rPr>
              <a:t>Source: Oregon Housing and Community Services. 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Note: OHCS reported two counts in 2021 – estimated and reported counts. This is the estimated counts.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1157A-694A-B74A-8D83-D1AE9C337680}"/>
              </a:ext>
            </a:extLst>
          </p:cNvPr>
          <p:cNvSpPr txBox="1"/>
          <p:nvPr/>
        </p:nvSpPr>
        <p:spPr>
          <a:xfrm>
            <a:off x="5743747" y="847845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Point-in-Time Homelessness Estimates, Yamhill County, 2015-2021</a:t>
            </a:r>
          </a:p>
        </p:txBody>
      </p:sp>
    </p:spTree>
    <p:extLst>
      <p:ext uri="{BB962C8B-B14F-4D97-AF65-F5344CB8AC3E}">
        <p14:creationId xmlns:p14="http://schemas.microsoft.com/office/powerpoint/2010/main" val="254215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11C41-CF1E-4F4A-8C75-9D725206B8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89560" y="828269"/>
            <a:ext cx="11719005" cy="5258467"/>
          </a:xfrm>
        </p:spPr>
        <p:txBody>
          <a:bodyPr/>
          <a:lstStyle/>
          <a:p>
            <a:r>
              <a:rPr lang="en-US" dirty="0"/>
              <a:t>Little data exists about the income of people experiencing homelessness</a:t>
            </a:r>
          </a:p>
          <a:p>
            <a:r>
              <a:rPr lang="en-US" dirty="0"/>
              <a:t>Statewide income* for people experiencing homelessness is:</a:t>
            </a:r>
          </a:p>
          <a:p>
            <a:pPr lvl="1"/>
            <a:r>
              <a:rPr lang="en-US" dirty="0"/>
              <a:t>89% have income below 30% of MFI</a:t>
            </a:r>
          </a:p>
          <a:p>
            <a:pPr lvl="1"/>
            <a:r>
              <a:rPr lang="en-US" dirty="0"/>
              <a:t>8% have income of 30% to 50% of MFI</a:t>
            </a:r>
          </a:p>
          <a:p>
            <a:pPr lvl="1"/>
            <a:r>
              <a:rPr lang="en-US" dirty="0"/>
              <a:t>3% have income of 50</a:t>
            </a:r>
            <a:r>
              <a:rPr lang="en-US"/>
              <a:t>% to 80% of </a:t>
            </a:r>
            <a:r>
              <a:rPr lang="en-US" dirty="0"/>
              <a:t>MFI</a:t>
            </a:r>
          </a:p>
          <a:p>
            <a:r>
              <a:rPr lang="en-US" dirty="0"/>
              <a:t>People experiencing homeless are unable to afford market-rate housing </a:t>
            </a:r>
          </a:p>
          <a:p>
            <a:pPr lvl="1"/>
            <a:r>
              <a:rPr lang="en-US" sz="2000" dirty="0"/>
              <a:t>757 persons were identified as homeless in Yamhill County in the 2021 estimated PIT Count</a:t>
            </a:r>
          </a:p>
          <a:p>
            <a:r>
              <a:rPr lang="en-US" dirty="0"/>
              <a:t>Unique housing need that varies by reason for homelessness</a:t>
            </a:r>
          </a:p>
          <a:p>
            <a:pPr lvl="1"/>
            <a:r>
              <a:rPr lang="en-US" sz="2000" dirty="0"/>
              <a:t>Emergency assistance, including rent support</a:t>
            </a:r>
          </a:p>
          <a:p>
            <a:pPr lvl="1"/>
            <a:r>
              <a:rPr lang="en-US" sz="2000" dirty="0"/>
              <a:t>Permanent supportive housing, with services</a:t>
            </a:r>
          </a:p>
          <a:p>
            <a:pPr lvl="1"/>
            <a:r>
              <a:rPr lang="en-US" sz="2000" dirty="0"/>
              <a:t>Access to an affordable unit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78497-AD54-9644-B7BD-D9A57BC640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-194518" y="76854"/>
            <a:ext cx="12203083" cy="651748"/>
          </a:xfrm>
        </p:spPr>
        <p:txBody>
          <a:bodyPr/>
          <a:lstStyle/>
          <a:p>
            <a:r>
              <a:rPr lang="en-US" sz="2800" dirty="0"/>
              <a:t>Conclusion: Housing Need for People Experiencing Homelessness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4D86-3AD0-0E43-ACA7-54E3B1EE45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B6EC9F-7EAE-D54C-B952-93F1A2970672}"/>
              </a:ext>
            </a:extLst>
          </p:cNvPr>
          <p:cNvSpPr txBox="1"/>
          <p:nvPr/>
        </p:nvSpPr>
        <p:spPr>
          <a:xfrm>
            <a:off x="609599" y="6086736"/>
            <a:ext cx="107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Source: OHCS data from EHA/SHAP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the Report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Implementing a Regional Housing Needs Analysis Methodology in Oregon: Approach, Results, and Initial Recommendations by ECONorthwest, August 2020</a:t>
            </a:r>
          </a:p>
        </p:txBody>
      </p:sp>
    </p:spTree>
    <p:extLst>
      <p:ext uri="{BB962C8B-B14F-4D97-AF65-F5344CB8AC3E}">
        <p14:creationId xmlns:p14="http://schemas.microsoft.com/office/powerpoint/2010/main" val="94214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652588" y="47982"/>
            <a:ext cx="10347628" cy="651748"/>
          </a:xfrm>
        </p:spPr>
        <p:txBody>
          <a:bodyPr/>
          <a:lstStyle/>
          <a:p>
            <a:r>
              <a:rPr lang="en-US" dirty="0"/>
              <a:t>Ability to Pay for Housing by Race and Ethnicity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27820-537A-9448-904D-219F0097CEC0}"/>
              </a:ext>
            </a:extLst>
          </p:cNvPr>
          <p:cNvSpPr txBox="1"/>
          <p:nvPr/>
        </p:nvSpPr>
        <p:spPr>
          <a:xfrm>
            <a:off x="546887" y="726855"/>
            <a:ext cx="845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Median Household Income by Selected Race and Ethnicity, 2015-2019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130491-0DFC-974D-B786-05E40BB3506B}"/>
              </a:ext>
            </a:extLst>
          </p:cNvPr>
          <p:cNvSpPr/>
          <p:nvPr/>
        </p:nvSpPr>
        <p:spPr>
          <a:xfrm>
            <a:off x="900596" y="6211669"/>
            <a:ext cx="7744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  <a:ea typeface="MS PGothic" panose="020B0600070205080204" pitchFamily="34" charset="-128"/>
                <a:cs typeface="Times New Roman" pitchFamily="2" charset="0"/>
              </a:rPr>
              <a:t>Source: U.S. Census, American Community Survey 2015-2019</a:t>
            </a:r>
          </a:p>
          <a:p>
            <a:r>
              <a:rPr lang="en-US" sz="1200" dirty="0">
                <a:latin typeface="Franklin Gothic Book" panose="020B0503020102020204" pitchFamily="34" charset="0"/>
                <a:ea typeface="MS PGothic" panose="020B0600070205080204" pitchFamily="34" charset="-128"/>
                <a:cs typeface="Times New Roman" pitchFamily="2" charset="0"/>
              </a:rPr>
              <a:t>Note: Other races not included due to lack of data and / or high margins of error</a:t>
            </a:r>
            <a:endParaRPr lang="en-US" sz="1200" dirty="0">
              <a:latin typeface="Franklin Gothic Book" panose="020B0503020102020204" pitchFamily="34" charset="0"/>
            </a:endParaRPr>
          </a:p>
          <a:p>
            <a:endParaRPr lang="en-US" sz="1200" dirty="0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58B397-6F39-B140-A295-8D6C8D7C846D}"/>
              </a:ext>
            </a:extLst>
          </p:cNvPr>
          <p:cNvSpPr/>
          <p:nvPr/>
        </p:nvSpPr>
        <p:spPr>
          <a:xfrm>
            <a:off x="8452110" y="1676459"/>
            <a:ext cx="3193003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The largest racial and ethnic groups in Newberg are: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White alone: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18,144 people, 78% of population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Latino: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3,355 people, 14% of population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+mn-lt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51E0DC-376E-FF4B-8057-B19636D3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15989" y="1530835"/>
            <a:ext cx="6921500" cy="42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FC3B23-E209-3943-B091-D0671261B55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739768" y="47982"/>
            <a:ext cx="10232775" cy="651748"/>
          </a:xfrm>
        </p:spPr>
        <p:txBody>
          <a:bodyPr/>
          <a:lstStyle/>
          <a:p>
            <a:r>
              <a:rPr lang="en-US" sz="2800" dirty="0"/>
              <a:t>Cost Burden by Race and Ethnicity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D900B-93F6-E747-A4C7-123EA482601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9894C-C4E1-154C-AB1A-9AF12098E553}"/>
              </a:ext>
            </a:extLst>
          </p:cNvPr>
          <p:cNvSpPr txBox="1"/>
          <p:nvPr/>
        </p:nvSpPr>
        <p:spPr>
          <a:xfrm>
            <a:off x="2326420" y="847113"/>
            <a:ext cx="8471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Cost Burdened Households by Race and Ethnicity, 2014-2018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D6D0B2-D7D4-7847-8FA5-6A4FC56F6184}"/>
              </a:ext>
            </a:extLst>
          </p:cNvPr>
          <p:cNvSpPr txBox="1"/>
          <p:nvPr/>
        </p:nvSpPr>
        <p:spPr>
          <a:xfrm>
            <a:off x="2614078" y="6267695"/>
            <a:ext cx="78956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CHAS 2014-2018, Table 9</a:t>
            </a:r>
          </a:p>
          <a:p>
            <a:pPr algn="l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POC includes Latino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EF5EC0-ABA0-E946-93D9-DE8DAB9E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550518" y="1456160"/>
            <a:ext cx="7447492" cy="4572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329F-37D6-468F-B11E-E08C9D8A9E7D}"/>
              </a:ext>
            </a:extLst>
          </p:cNvPr>
          <p:cNvSpPr txBox="1"/>
          <p:nvPr/>
        </p:nvSpPr>
        <p:spPr>
          <a:xfrm>
            <a:off x="4018327" y="1535185"/>
            <a:ext cx="83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92%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6D50A-4B17-46FC-BFA9-24107C30DF69}"/>
              </a:ext>
            </a:extLst>
          </p:cNvPr>
          <p:cNvSpPr txBox="1"/>
          <p:nvPr/>
        </p:nvSpPr>
        <p:spPr>
          <a:xfrm>
            <a:off x="6209252" y="2744598"/>
            <a:ext cx="83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56%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D548F7-964D-4127-96D1-CAC385390AB3}"/>
              </a:ext>
            </a:extLst>
          </p:cNvPr>
          <p:cNvSpPr txBox="1"/>
          <p:nvPr/>
        </p:nvSpPr>
        <p:spPr>
          <a:xfrm>
            <a:off x="8331666" y="2744598"/>
            <a:ext cx="83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2091028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11C41-CF1E-4F4A-8C75-9D725206B8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49135" y="904363"/>
            <a:ext cx="11621192" cy="5258467"/>
          </a:xfrm>
        </p:spPr>
        <p:txBody>
          <a:bodyPr/>
          <a:lstStyle/>
          <a:p>
            <a:r>
              <a:rPr lang="en-US" dirty="0"/>
              <a:t>Racial and ethnic groups have disproportionate cost burden </a:t>
            </a:r>
          </a:p>
          <a:p>
            <a:pPr lvl="1"/>
            <a:r>
              <a:rPr lang="en-US" sz="2400" dirty="0"/>
              <a:t>In Newberg, households that identified as people of color (POC) were disproportionately cost burdened compared to the city’s average.</a:t>
            </a:r>
          </a:p>
          <a:p>
            <a:pPr lvl="1"/>
            <a:r>
              <a:rPr lang="en-US" sz="2400" dirty="0"/>
              <a:t>Latino (any race) is the largest ethnic or racial Community of Color in Newberg (14% of the population) and has a median income lower than the city’s average.</a:t>
            </a:r>
            <a:endParaRPr lang="en-US" dirty="0"/>
          </a:p>
          <a:p>
            <a:pPr marL="342900" lvl="1" indent="-342900"/>
            <a:r>
              <a:rPr lang="en-US" sz="3200" dirty="0"/>
              <a:t>Unique housing need</a:t>
            </a:r>
          </a:p>
          <a:p>
            <a:pPr lvl="1"/>
            <a:r>
              <a:rPr lang="en-US" sz="2000" dirty="0"/>
              <a:t>Access to affordable unit</a:t>
            </a:r>
          </a:p>
          <a:p>
            <a:pPr lvl="1"/>
            <a:r>
              <a:rPr lang="en-US" sz="2000" dirty="0"/>
              <a:t>Access to housing in locations with “high opportunity,” such as access to jobs, transit, services, or high-quality education </a:t>
            </a:r>
          </a:p>
          <a:p>
            <a:pPr lvl="1"/>
            <a:r>
              <a:rPr lang="en-US" sz="2000" dirty="0"/>
              <a:t>Access to housing without discrimination</a:t>
            </a:r>
          </a:p>
          <a:p>
            <a:r>
              <a:rPr lang="en-US" dirty="0"/>
              <a:t>Uncertain housing preferences</a:t>
            </a:r>
          </a:p>
          <a:p>
            <a:pPr lvl="1"/>
            <a:r>
              <a:rPr lang="en-US" sz="2000" dirty="0"/>
              <a:t>Do some racial or ethnic groups rent at higher rates because of preference or because of lack of affordable homeownership opportunities?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78497-AD54-9644-B7BD-D9A57BC640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61360" y="43422"/>
            <a:ext cx="8515350" cy="651748"/>
          </a:xfrm>
        </p:spPr>
        <p:txBody>
          <a:bodyPr/>
          <a:lstStyle/>
          <a:p>
            <a:r>
              <a:rPr lang="en-US" sz="2800" dirty="0"/>
              <a:t>Conclusion: Housing Need by Race and Ethnicity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4D86-3AD0-0E43-ACA7-54E3B1EE45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63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F172D-8332-9D4C-82AA-D9D40E570D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CA04D6-3581-A047-9486-A33D72FA82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165D1CB-47BF-0242-9CA4-5BF82388113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DDFA42-4C94-2D40-8031-D6CFA1A495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969" y="1877961"/>
            <a:ext cx="3405839" cy="1698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7FF32C-D2CD-184E-8CB6-49E91BEE3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2988810" cy="1844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72831C-2FA4-E745-A648-48A4C83BAA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95379"/>
            <a:ext cx="2988810" cy="16812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93E066-1322-D543-B524-14F019F588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17"/>
          <a:stretch/>
        </p:blipFill>
        <p:spPr>
          <a:xfrm>
            <a:off x="8072966" y="7590"/>
            <a:ext cx="2602963" cy="1884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C0F7-E2F1-D344-8E6D-5B4B7A4E9E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935" y="-6909"/>
            <a:ext cx="3408872" cy="1837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C175B-78FC-B841-829D-C2C865D750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965" y="1892459"/>
            <a:ext cx="2575252" cy="168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8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448597-2201-8241-B26F-D0B045E85D7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244394" y="48357"/>
            <a:ext cx="9858178" cy="590548"/>
          </a:xfrm>
        </p:spPr>
        <p:txBody>
          <a:bodyPr/>
          <a:lstStyle/>
          <a:p>
            <a:r>
              <a:rPr lang="en-US" sz="2800" dirty="0"/>
              <a:t>People Aged 65 Years and Older: Ability to Pay for 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3BA66-E8DC-5A42-AC3B-7B22D26D08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34906-B4FE-7B42-B560-8906D2D033CE}"/>
              </a:ext>
            </a:extLst>
          </p:cNvPr>
          <p:cNvSpPr txBox="1"/>
          <p:nvPr/>
        </p:nvSpPr>
        <p:spPr>
          <a:xfrm>
            <a:off x="1246590" y="987590"/>
            <a:ext cx="859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Median Household Income by 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00C48-0A4A-D54C-953F-B94D5140D4BF}"/>
              </a:ext>
            </a:extLst>
          </p:cNvPr>
          <p:cNvSpPr txBox="1"/>
          <p:nvPr/>
        </p:nvSpPr>
        <p:spPr>
          <a:xfrm>
            <a:off x="1524000" y="6321623"/>
            <a:ext cx="6164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2015-2019 American Community Survey, U.S. Census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A072B-86E6-4F4E-98BB-51FC47D25773}"/>
              </a:ext>
            </a:extLst>
          </p:cNvPr>
          <p:cNvSpPr txBox="1"/>
          <p:nvPr/>
        </p:nvSpPr>
        <p:spPr>
          <a:xfrm>
            <a:off x="9512014" y="2413337"/>
            <a:ext cx="2222785" cy="1754326"/>
          </a:xfrm>
          <a:prstGeom prst="rect">
            <a:avLst/>
          </a:prstGeom>
          <a:solidFill>
            <a:srgbClr val="DCF0F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In Newberg, median household income for people over 65 years is 77% of the overall average.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93470-6170-3C43-8154-52C48BD9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53" y="1449255"/>
            <a:ext cx="7063622" cy="480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11C41-CF1E-4F4A-8C75-9D725206B8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2603" y="1247934"/>
            <a:ext cx="10706793" cy="4602551"/>
          </a:xfrm>
        </p:spPr>
        <p:txBody>
          <a:bodyPr/>
          <a:lstStyle/>
          <a:p>
            <a:r>
              <a:rPr lang="en-US" dirty="0"/>
              <a:t>People 65 years of age and older are disproportionately cost burdened </a:t>
            </a:r>
          </a:p>
          <a:p>
            <a:pPr lvl="1"/>
            <a:r>
              <a:rPr lang="en-US" sz="2000" dirty="0"/>
              <a:t>67% in the Willamette Valley Region* are cost burdened</a:t>
            </a:r>
          </a:p>
          <a:p>
            <a:pPr lvl="1"/>
            <a:r>
              <a:rPr lang="en-US" sz="2000" dirty="0"/>
              <a:t>4,204 people are over 65 years of age in Newberg and forecast to grow.</a:t>
            </a:r>
          </a:p>
          <a:p>
            <a:r>
              <a:rPr lang="en-US" dirty="0"/>
              <a:t>Unique housing need that varies for seniors</a:t>
            </a:r>
          </a:p>
          <a:p>
            <a:pPr lvl="1"/>
            <a:r>
              <a:rPr lang="en-US" sz="2000" dirty="0"/>
              <a:t>Physically accessible housing</a:t>
            </a:r>
          </a:p>
          <a:p>
            <a:pPr lvl="1"/>
            <a:r>
              <a:rPr lang="en-US" sz="2000" dirty="0"/>
              <a:t>Access to affordable unit</a:t>
            </a:r>
          </a:p>
          <a:p>
            <a:pPr lvl="1"/>
            <a:r>
              <a:rPr lang="en-US" sz="2000" dirty="0"/>
              <a:t>Access to housing with needed services</a:t>
            </a:r>
          </a:p>
          <a:p>
            <a:pPr lvl="1"/>
            <a:r>
              <a:rPr lang="en-US" sz="2000" dirty="0"/>
              <a:t>Access to housing without discrimination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78497-AD54-9644-B7BD-D9A57BC640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870662" y="79208"/>
            <a:ext cx="9144000" cy="651748"/>
          </a:xfrm>
        </p:spPr>
        <p:txBody>
          <a:bodyPr/>
          <a:lstStyle/>
          <a:p>
            <a:r>
              <a:rPr lang="en-US" sz="2800" dirty="0"/>
              <a:t>Conclusion: Housing Need for People 65 Years and Older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4D86-3AD0-0E43-ACA7-54E3B1EE45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671EC-86C4-C143-A73F-8E4BE83ECC6D}"/>
              </a:ext>
            </a:extLst>
          </p:cNvPr>
          <p:cNvSpPr txBox="1"/>
          <p:nvPr/>
        </p:nvSpPr>
        <p:spPr>
          <a:xfrm>
            <a:off x="742603" y="5807896"/>
            <a:ext cx="78956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*From the Report </a:t>
            </a:r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Implementing a Regional Housing Needs Analysis Methodology in Oregon: Approach, Results, and Initial Recommendations by ECONorthwest, August 2020</a:t>
            </a:r>
          </a:p>
        </p:txBody>
      </p:sp>
    </p:spTree>
    <p:extLst>
      <p:ext uri="{BB962C8B-B14F-4D97-AF65-F5344CB8AC3E}">
        <p14:creationId xmlns:p14="http://schemas.microsoft.com/office/powerpoint/2010/main" val="4152178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908973-CBB6-A640-926F-E3F8EE42ABE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Persons with a Disability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E3A51-D914-CF46-9910-F164DC14DF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F7C25-1323-BF49-AF61-AF17B609F78A}"/>
              </a:ext>
            </a:extLst>
          </p:cNvPr>
          <p:cNvSpPr txBox="1"/>
          <p:nvPr/>
        </p:nvSpPr>
        <p:spPr>
          <a:xfrm>
            <a:off x="1557285" y="864472"/>
            <a:ext cx="9249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Share of Persons with a Disability by Type (% of Total Population), Newberg, 2015-2019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804BFC-1CAC-8C4D-828D-266D73C67F7E}"/>
              </a:ext>
            </a:extLst>
          </p:cNvPr>
          <p:cNvSpPr txBox="1"/>
          <p:nvPr/>
        </p:nvSpPr>
        <p:spPr>
          <a:xfrm>
            <a:off x="1981199" y="6321623"/>
            <a:ext cx="6164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2015-2019 American Community Survey, U.S. Census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96696-7F4D-3445-A967-921DB4A3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85" y="1720850"/>
            <a:ext cx="9670696" cy="39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0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411C41-CF1E-4F4A-8C75-9D725206B86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70313" y="1029776"/>
            <a:ext cx="10812087" cy="5468655"/>
          </a:xfrm>
        </p:spPr>
        <p:txBody>
          <a:bodyPr/>
          <a:lstStyle/>
          <a:p>
            <a:r>
              <a:rPr lang="en-US" dirty="0"/>
              <a:t>People with a disability have disproportionate cost burden </a:t>
            </a:r>
          </a:p>
          <a:p>
            <a:pPr lvl="1"/>
            <a:r>
              <a:rPr lang="en-US" sz="2000" dirty="0"/>
              <a:t>61% in the Willamette Valley Region* are cost burdened</a:t>
            </a:r>
          </a:p>
          <a:p>
            <a:pPr lvl="1"/>
            <a:r>
              <a:rPr lang="en-US" sz="2000" dirty="0"/>
              <a:t>In Newberg, 2,187 residents have one or more disabilities and likely to grow with an aging population</a:t>
            </a:r>
          </a:p>
          <a:p>
            <a:r>
              <a:rPr lang="en-US" dirty="0"/>
              <a:t>Unique housing need that varies by disability</a:t>
            </a:r>
          </a:p>
          <a:p>
            <a:pPr lvl="1"/>
            <a:r>
              <a:rPr lang="en-US" sz="2000" dirty="0"/>
              <a:t>Physically accessible housing</a:t>
            </a:r>
          </a:p>
          <a:p>
            <a:pPr lvl="1"/>
            <a:r>
              <a:rPr lang="en-US" sz="2000" dirty="0"/>
              <a:t>Access to affordable unit</a:t>
            </a:r>
          </a:p>
          <a:p>
            <a:pPr lvl="1"/>
            <a:r>
              <a:rPr lang="en-US" sz="2000" dirty="0"/>
              <a:t>Access to housing with needed services</a:t>
            </a:r>
          </a:p>
          <a:p>
            <a:pPr lvl="1"/>
            <a:r>
              <a:rPr lang="en-US" sz="2000" dirty="0"/>
              <a:t>Access to housing without discrimination</a:t>
            </a:r>
            <a:endParaRPr lang="en-US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78497-AD54-9644-B7BD-D9A57BC640E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37659" y="33695"/>
            <a:ext cx="9144000" cy="651748"/>
          </a:xfrm>
        </p:spPr>
        <p:txBody>
          <a:bodyPr/>
          <a:lstStyle/>
          <a:p>
            <a:r>
              <a:rPr lang="en-US" sz="2800" dirty="0"/>
              <a:t>Conclusion: Housing Need for People with a Disability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C4D86-3AD0-0E43-ACA7-54E3B1EE45A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38386-D526-CA4E-BDF5-AC612DCCBA5D}"/>
              </a:ext>
            </a:extLst>
          </p:cNvPr>
          <p:cNvSpPr txBox="1"/>
          <p:nvPr/>
        </p:nvSpPr>
        <p:spPr>
          <a:xfrm>
            <a:off x="770313" y="5789220"/>
            <a:ext cx="78956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*From the Report </a:t>
            </a:r>
            <a:r>
              <a:rPr lang="en-US" sz="105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Implementing a Regional Housing Needs Analysis Methodology in Oregon: Approach, Results, and Initial Recommendations by ECONorthwest, August 2020</a:t>
            </a:r>
          </a:p>
        </p:txBody>
      </p:sp>
    </p:spTree>
    <p:extLst>
      <p:ext uri="{BB962C8B-B14F-4D97-AF65-F5344CB8AC3E}">
        <p14:creationId xmlns:p14="http://schemas.microsoft.com/office/powerpoint/2010/main" val="1491845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>
            <a:extLst>
              <a:ext uri="{FF2B5EF4-FFF2-40B4-BE49-F238E27FC236}">
                <a16:creationId xmlns:a16="http://schemas.microsoft.com/office/drawing/2014/main" id="{C6B4C4D9-7DD0-C44C-B478-8B9BF526DEDD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3111641" y="3854450"/>
            <a:ext cx="8559801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cs typeface="Gill Sans Light" panose="020B0302020104020203" pitchFamily="34" charset="-79"/>
              </a:rPr>
              <a:t>Next Step: Developing the Housing Production Strategy (HPS)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63CF44A5-3002-2648-810D-3D982356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4668838"/>
            <a:ext cx="8559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Trebuchet MS" panose="020B0703020202090204" pitchFamily="34" charset="0"/>
              <a:cs typeface="Gill Sans Light" panose="020B03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62247-EA88-1148-B21C-55B90115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139" y="65008"/>
            <a:ext cx="4121837" cy="3484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44E48-E7AC-0D44-A928-1DB208FF5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080" y="65008"/>
            <a:ext cx="4121837" cy="3484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BD0FE-AA02-E14C-97F9-D242686E3C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3" y="43310"/>
            <a:ext cx="3643952" cy="35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6">
            <a:extLst>
              <a:ext uri="{FF2B5EF4-FFF2-40B4-BE49-F238E27FC236}">
                <a16:creationId xmlns:a16="http://schemas.microsoft.com/office/drawing/2014/main" id="{56353566-A4D2-2240-A2B9-07C389161561}"/>
              </a:ext>
            </a:extLst>
          </p:cNvPr>
          <p:cNvSpPr>
            <a:spLocks noGrp="1" noChangeArrowheads="1"/>
          </p:cNvSpPr>
          <p:nvPr>
            <p:ph type="subTitle" idx="13"/>
          </p:nvPr>
        </p:nvSpPr>
        <p:spPr bwMode="auto">
          <a:xfrm>
            <a:off x="1981200" y="47626"/>
            <a:ext cx="9847006" cy="65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cs typeface="Gill Sans Light" panose="020B0302020104020203" pitchFamily="34" charset="-79"/>
              </a:rPr>
              <a:t>What is a city’s role housing development?</a:t>
            </a:r>
          </a:p>
        </p:txBody>
      </p:sp>
      <p:sp>
        <p:nvSpPr>
          <p:cNvPr id="19459" name="Slide Number Placeholder 2">
            <a:extLst>
              <a:ext uri="{FF2B5EF4-FFF2-40B4-BE49-F238E27FC236}">
                <a16:creationId xmlns:a16="http://schemas.microsoft.com/office/drawing/2014/main" id="{06FC1711-BC4E-E24C-8264-CF2086E66F8B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1A23B9AD-9891-B74E-A47F-D41025F3E72F}" type="slidenum">
              <a:rPr lang="en-US" altLang="en-US">
                <a:solidFill>
                  <a:srgbClr val="898989"/>
                </a:solidFill>
                <a:latin typeface="Gill Sans" panose="020B0502020104020203" pitchFamily="34" charset="-79"/>
              </a:rPr>
              <a:pPr/>
              <a:t>25</a:t>
            </a:fld>
            <a:endParaRPr lang="en-US" altLang="en-US" dirty="0">
              <a:solidFill>
                <a:srgbClr val="898989"/>
              </a:solidFill>
              <a:latin typeface="Gill Sans" panose="020B0502020104020203" pitchFamily="34" charset="-79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496445-F2B9-9342-AC6E-1758E7BDE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715579"/>
              </p:ext>
            </p:extLst>
          </p:nvPr>
        </p:nvGraphicFramePr>
        <p:xfrm>
          <a:off x="4046996" y="1115250"/>
          <a:ext cx="6945331" cy="4627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FFC842E-FDE1-6146-B06B-D1AA0FFBB535}"/>
              </a:ext>
            </a:extLst>
          </p:cNvPr>
          <p:cNvSpPr/>
          <p:nvPr/>
        </p:nvSpPr>
        <p:spPr>
          <a:xfrm>
            <a:off x="6904703" y="3105833"/>
            <a:ext cx="1558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+mj-lt"/>
              </a:rPr>
              <a:t>Development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+mj-lt"/>
              </a:rPr>
              <a:t>Can Occur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0F5AA-B9FB-EB41-85AE-85706B92AB49}"/>
              </a:ext>
            </a:extLst>
          </p:cNvPr>
          <p:cNvSpPr txBox="1"/>
          <p:nvPr/>
        </p:nvSpPr>
        <p:spPr>
          <a:xfrm>
            <a:off x="3718249" y="907187"/>
            <a:ext cx="3186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Policy—including zoning, density, and design requirements– must allow developer to build a profitable project.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61F56-7EFF-2C4E-AD70-002EF099340C}"/>
              </a:ext>
            </a:extLst>
          </p:cNvPr>
          <p:cNvSpPr txBox="1"/>
          <p:nvPr/>
        </p:nvSpPr>
        <p:spPr>
          <a:xfrm>
            <a:off x="9529337" y="1317784"/>
            <a:ext cx="223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There must be sufficient demand (rents, sales prices) to support a profitable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B4D24-E86D-604E-8456-C92D37B9D4FC}"/>
              </a:ext>
            </a:extLst>
          </p:cNvPr>
          <p:cNvSpPr txBox="1"/>
          <p:nvPr/>
        </p:nvSpPr>
        <p:spPr>
          <a:xfrm>
            <a:off x="6096000" y="5798403"/>
            <a:ext cx="3260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Developer must be able to access resources for investment (e.g., equity investment, bank loans)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383E1-3A43-AE4F-B457-28AFD98D33C3}"/>
              </a:ext>
            </a:extLst>
          </p:cNvPr>
          <p:cNvSpPr txBox="1"/>
          <p:nvPr/>
        </p:nvSpPr>
        <p:spPr>
          <a:xfrm>
            <a:off x="3928093" y="4249688"/>
            <a:ext cx="253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Developer must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control the site with </a:t>
            </a:r>
            <a:br>
              <a:rPr lang="en-US" sz="1600" dirty="0">
                <a:latin typeface="+mn-lt"/>
              </a:rPr>
            </a:br>
            <a:r>
              <a:rPr lang="en-US" sz="1600" dirty="0">
                <a:latin typeface="+mn-lt"/>
              </a:rPr>
              <a:t>reasonable acquisition costs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DE3291-448E-7041-8E2C-488A75028442}"/>
              </a:ext>
            </a:extLst>
          </p:cNvPr>
          <p:cNvSpPr txBox="1"/>
          <p:nvPr/>
        </p:nvSpPr>
        <p:spPr>
          <a:xfrm>
            <a:off x="289282" y="1443839"/>
            <a:ext cx="2982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Cities can directly influence public policy, land, and infrastructure.</a:t>
            </a:r>
          </a:p>
          <a:p>
            <a:pPr algn="l"/>
            <a:endParaRPr lang="en-US" sz="2800" dirty="0">
              <a:latin typeface="+mn-lt"/>
            </a:endParaRPr>
          </a:p>
          <a:p>
            <a:pPr algn="l"/>
            <a:r>
              <a:rPr lang="en-US" sz="2800" dirty="0">
                <a:latin typeface="+mn-lt"/>
              </a:rPr>
              <a:t>Cities may have limited influence on market feasibility</a:t>
            </a:r>
          </a:p>
        </p:txBody>
      </p:sp>
    </p:spTree>
    <p:extLst>
      <p:ext uri="{BB962C8B-B14F-4D97-AF65-F5344CB8AC3E}">
        <p14:creationId xmlns:p14="http://schemas.microsoft.com/office/powerpoint/2010/main" val="3326550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EBF8D6B-6B14-964B-A831-9C468E7D24E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Housing Market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85B56-B117-CA46-8A7E-B3727006AB8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69572-365D-C941-8FAF-B0B62E2DC64E}"/>
              </a:ext>
            </a:extLst>
          </p:cNvPr>
          <p:cNvSpPr txBox="1"/>
          <p:nvPr/>
        </p:nvSpPr>
        <p:spPr>
          <a:xfrm>
            <a:off x="3711544" y="1241634"/>
            <a:ext cx="5077476" cy="1646605"/>
          </a:xfrm>
          <a:prstGeom prst="rect">
            <a:avLst/>
          </a:prstGeom>
          <a:solidFill>
            <a:srgbClr val="9DC3E6"/>
          </a:solidFill>
          <a:ln>
            <a:solidFill>
              <a:srgbClr val="8EB9BA"/>
            </a:solidFill>
          </a:ln>
        </p:spPr>
        <p:txBody>
          <a:bodyPr wrap="square" lIns="1371600" rIns="1371600" rtlCol="0">
            <a:spAutoFit/>
          </a:bodyPr>
          <a:lstStyle/>
          <a:p>
            <a:pPr algn="ctr"/>
            <a:endParaRPr lang="en-US" sz="500" dirty="0">
              <a:latin typeface="Franklin Gothic Book" panose="020B0503020102020204" pitchFamily="34" charset="0"/>
            </a:endParaRPr>
          </a:p>
          <a:p>
            <a:pPr algn="ctr"/>
            <a:endParaRPr lang="en-US" sz="1600" dirty="0">
              <a:latin typeface="Franklin Gothic Book" panose="020B0503020102020204" pitchFamily="34" charset="0"/>
            </a:endParaRPr>
          </a:p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Housing Stock Affordable to High-Income Households</a:t>
            </a:r>
          </a:p>
          <a:p>
            <a:pPr algn="ctr"/>
            <a:endParaRPr lang="en-US" sz="1600" dirty="0">
              <a:latin typeface="Franklin Gothic Book" panose="020B0503020102020204" pitchFamily="34" charset="0"/>
            </a:endParaRPr>
          </a:p>
          <a:p>
            <a:pPr algn="ctr"/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3DECA-D657-B14E-A6FB-478566C69CC5}"/>
              </a:ext>
            </a:extLst>
          </p:cNvPr>
          <p:cNvSpPr txBox="1"/>
          <p:nvPr/>
        </p:nvSpPr>
        <p:spPr>
          <a:xfrm>
            <a:off x="3717327" y="4211677"/>
            <a:ext cx="5077476" cy="907941"/>
          </a:xfrm>
          <a:prstGeom prst="rect">
            <a:avLst/>
          </a:prstGeom>
          <a:solidFill>
            <a:srgbClr val="DEEBF7"/>
          </a:solidFill>
          <a:ln>
            <a:solidFill>
              <a:srgbClr val="DCF0F1"/>
            </a:solidFill>
          </a:ln>
        </p:spPr>
        <p:txBody>
          <a:bodyPr wrap="square" lIns="1371600" rIns="1371600" rtlCol="0">
            <a:spAutoFit/>
          </a:bodyPr>
          <a:lstStyle/>
          <a:p>
            <a:pPr algn="ctr"/>
            <a:endParaRPr lang="en-US" sz="1600" dirty="0">
              <a:latin typeface="Franklin Gothic Book" panose="020B0503020102020204" pitchFamily="34" charset="0"/>
            </a:endParaRPr>
          </a:p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Housing Stock Affordable to Low-Income Households</a:t>
            </a:r>
          </a:p>
          <a:p>
            <a:pPr algn="ctr"/>
            <a:endParaRPr lang="en-US" sz="500" dirty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DBB23-788B-594F-89D0-56190B80DF16}"/>
              </a:ext>
            </a:extLst>
          </p:cNvPr>
          <p:cNvSpPr txBox="1"/>
          <p:nvPr/>
        </p:nvSpPr>
        <p:spPr>
          <a:xfrm>
            <a:off x="1617936" y="1886807"/>
            <a:ext cx="113887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New Market Supply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C0A38-2DE0-A941-AC44-C1DDA0F8D4B9}"/>
              </a:ext>
            </a:extLst>
          </p:cNvPr>
          <p:cNvSpPr txBox="1"/>
          <p:nvPr/>
        </p:nvSpPr>
        <p:spPr>
          <a:xfrm>
            <a:off x="1617937" y="3687212"/>
            <a:ext cx="113887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New Subsidized Supply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057B6F-93EA-C64B-B8B8-BBBD4501D27B}"/>
              </a:ext>
            </a:extLst>
          </p:cNvPr>
          <p:cNvCxnSpPr>
            <a:cxnSpLocks/>
          </p:cNvCxnSpPr>
          <p:nvPr/>
        </p:nvCxnSpPr>
        <p:spPr>
          <a:xfrm>
            <a:off x="2808681" y="1944699"/>
            <a:ext cx="731520" cy="0"/>
          </a:xfrm>
          <a:prstGeom prst="straightConnector1">
            <a:avLst/>
          </a:prstGeom>
          <a:ln w="50800">
            <a:solidFill>
              <a:schemeClr val="accent4">
                <a:lumMod val="40000"/>
                <a:lumOff val="60000"/>
              </a:scheme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686F82-C073-5F48-9828-807EABCFCE66}"/>
              </a:ext>
            </a:extLst>
          </p:cNvPr>
          <p:cNvCxnSpPr>
            <a:cxnSpLocks/>
          </p:cNvCxnSpPr>
          <p:nvPr/>
        </p:nvCxnSpPr>
        <p:spPr>
          <a:xfrm flipV="1">
            <a:off x="2808681" y="2737398"/>
            <a:ext cx="731520" cy="0"/>
          </a:xfrm>
          <a:prstGeom prst="straightConnector1">
            <a:avLst/>
          </a:prstGeom>
          <a:ln w="50800">
            <a:solidFill>
              <a:schemeClr val="accent4">
                <a:lumMod val="40000"/>
                <a:lumOff val="60000"/>
              </a:scheme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DA06DD-B0B4-694D-A0A4-0CCD3AF2C1D3}"/>
              </a:ext>
            </a:extLst>
          </p:cNvPr>
          <p:cNvCxnSpPr>
            <a:cxnSpLocks/>
          </p:cNvCxnSpPr>
          <p:nvPr/>
        </p:nvCxnSpPr>
        <p:spPr>
          <a:xfrm>
            <a:off x="8813208" y="2807956"/>
            <a:ext cx="579149" cy="0"/>
          </a:xfrm>
          <a:prstGeom prst="straightConnector1">
            <a:avLst/>
          </a:prstGeom>
          <a:ln w="50800">
            <a:solidFill>
              <a:srgbClr val="FF7E79"/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9D9DA4-AF08-7643-9B2A-2311C9145176}"/>
              </a:ext>
            </a:extLst>
          </p:cNvPr>
          <p:cNvCxnSpPr>
            <a:cxnSpLocks/>
          </p:cNvCxnSpPr>
          <p:nvPr/>
        </p:nvCxnSpPr>
        <p:spPr>
          <a:xfrm flipH="1">
            <a:off x="8813207" y="2377848"/>
            <a:ext cx="567860" cy="0"/>
          </a:xfrm>
          <a:prstGeom prst="straightConnector1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227A7A-BB1C-BF42-BEDD-8F97C04F5E04}"/>
              </a:ext>
            </a:extLst>
          </p:cNvPr>
          <p:cNvSpPr txBox="1"/>
          <p:nvPr/>
        </p:nvSpPr>
        <p:spPr>
          <a:xfrm>
            <a:off x="3717069" y="2659674"/>
            <a:ext cx="5077476" cy="1815882"/>
          </a:xfrm>
          <a:prstGeom prst="rect">
            <a:avLst/>
          </a:prstGeom>
          <a:solidFill>
            <a:srgbClr val="BDD7EE"/>
          </a:solidFill>
          <a:ln>
            <a:solidFill>
              <a:srgbClr val="B1D2D8"/>
            </a:solidFill>
          </a:ln>
        </p:spPr>
        <p:txBody>
          <a:bodyPr wrap="square" lIns="1371600" rIns="1371600" rtlCol="0">
            <a:spAutoFit/>
          </a:bodyPr>
          <a:lstStyle/>
          <a:p>
            <a:pPr algn="ctr"/>
            <a:endParaRPr lang="en-US" sz="1600" dirty="0">
              <a:latin typeface="Franklin Gothic Book" panose="020B0503020102020204" pitchFamily="34" charset="0"/>
            </a:endParaRPr>
          </a:p>
          <a:p>
            <a:pPr algn="ctr"/>
            <a:endParaRPr lang="en-US" sz="1600" dirty="0">
              <a:latin typeface="Franklin Gothic Book" panose="020B0503020102020204" pitchFamily="34" charset="0"/>
            </a:endParaRPr>
          </a:p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Housing Stock Affordable to Moderate-Income Households</a:t>
            </a:r>
          </a:p>
          <a:p>
            <a:pPr algn="ctr"/>
            <a:endParaRPr lang="en-US" sz="1600" dirty="0">
              <a:latin typeface="Franklin Gothic Book" panose="020B0503020102020204" pitchFamily="34" charset="0"/>
            </a:endParaRPr>
          </a:p>
          <a:p>
            <a:pPr algn="ctr"/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4" name="Right Arrow Callout 13">
            <a:extLst>
              <a:ext uri="{FF2B5EF4-FFF2-40B4-BE49-F238E27FC236}">
                <a16:creationId xmlns:a16="http://schemas.microsoft.com/office/drawing/2014/main" id="{3F8B0E8B-C94D-124D-81F5-A2B2DC3DF7EE}"/>
              </a:ext>
            </a:extLst>
          </p:cNvPr>
          <p:cNvSpPr/>
          <p:nvPr/>
        </p:nvSpPr>
        <p:spPr>
          <a:xfrm rot="5400000">
            <a:off x="4002012" y="1974142"/>
            <a:ext cx="951349" cy="1520716"/>
          </a:xfrm>
          <a:prstGeom prst="rightArrowCallout">
            <a:avLst>
              <a:gd name="adj1" fmla="val 25000"/>
              <a:gd name="adj2" fmla="val 29064"/>
              <a:gd name="adj3" fmla="val 2500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Filtering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(Depreciation</a:t>
            </a:r>
            <a:r>
              <a:rPr lang="en-US" sz="1600" dirty="0">
                <a:solidFill>
                  <a:schemeClr val="tx1"/>
                </a:solidFill>
                <a:latin typeface="Franklin Gothic Book" panose="020B0503020102020204" pitchFamily="34" charset="0"/>
              </a:rPr>
              <a:t>)</a:t>
            </a:r>
          </a:p>
        </p:txBody>
      </p:sp>
      <p:sp>
        <p:nvSpPr>
          <p:cNvPr id="15" name="Right Arrow Callout 14">
            <a:extLst>
              <a:ext uri="{FF2B5EF4-FFF2-40B4-BE49-F238E27FC236}">
                <a16:creationId xmlns:a16="http://schemas.microsoft.com/office/drawing/2014/main" id="{15B14E71-CC93-C049-8954-17EB57788EC1}"/>
              </a:ext>
            </a:extLst>
          </p:cNvPr>
          <p:cNvSpPr/>
          <p:nvPr/>
        </p:nvSpPr>
        <p:spPr>
          <a:xfrm rot="16200000">
            <a:off x="7521217" y="3422062"/>
            <a:ext cx="1298711" cy="1345212"/>
          </a:xfrm>
          <a:prstGeom prst="rightArrowCallout">
            <a:avLst>
              <a:gd name="adj1" fmla="val 25000"/>
              <a:gd name="adj2" fmla="val 29064"/>
              <a:gd name="adj3" fmla="val 25000"/>
              <a:gd name="adj4" fmla="val 6497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Gentrification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Franklin Gothic Book" panose="020B0503020102020204" pitchFamily="34" charset="0"/>
              </a:rPr>
              <a:t>Neighborhood 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6D286-0B4B-E44A-BD11-D9CAA247B86D}"/>
              </a:ext>
            </a:extLst>
          </p:cNvPr>
          <p:cNvSpPr txBox="1"/>
          <p:nvPr/>
        </p:nvSpPr>
        <p:spPr>
          <a:xfrm>
            <a:off x="9454042" y="2272686"/>
            <a:ext cx="1213958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tIns="182880" bIns="182880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Renovation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95C2D-5780-614F-9E4D-D13D678D3809}"/>
              </a:ext>
            </a:extLst>
          </p:cNvPr>
          <p:cNvSpPr txBox="1"/>
          <p:nvPr/>
        </p:nvSpPr>
        <p:spPr>
          <a:xfrm>
            <a:off x="9465432" y="4508887"/>
            <a:ext cx="1184072" cy="615553"/>
          </a:xfrm>
          <a:prstGeom prst="rect">
            <a:avLst/>
          </a:prstGeom>
          <a:solidFill>
            <a:srgbClr val="FF7E79"/>
          </a:solidFill>
          <a:ln w="19050">
            <a:solidFill>
              <a:srgbClr val="FF7E79"/>
            </a:solidFill>
          </a:ln>
        </p:spPr>
        <p:txBody>
          <a:bodyPr wrap="square" tIns="182880" bIns="182880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Demolition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B84BFF-486A-CD46-8663-BE50E2A4B576}"/>
              </a:ext>
            </a:extLst>
          </p:cNvPr>
          <p:cNvCxnSpPr>
            <a:cxnSpLocks/>
          </p:cNvCxnSpPr>
          <p:nvPr/>
        </p:nvCxnSpPr>
        <p:spPr>
          <a:xfrm>
            <a:off x="3648755" y="1575887"/>
            <a:ext cx="0" cy="3291840"/>
          </a:xfrm>
          <a:prstGeom prst="straightConnector1">
            <a:avLst/>
          </a:prstGeom>
          <a:ln w="50800">
            <a:solidFill>
              <a:srgbClr val="2B4F8B"/>
            </a:solidFill>
            <a:prstDash val="solid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BB61C8D-D07A-C94A-BDC6-2A6EC419F2A1}"/>
              </a:ext>
            </a:extLst>
          </p:cNvPr>
          <p:cNvSpPr txBox="1"/>
          <p:nvPr/>
        </p:nvSpPr>
        <p:spPr>
          <a:xfrm>
            <a:off x="2753412" y="1973014"/>
            <a:ext cx="8953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140%+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D28D64-D74F-794D-A54B-3557A1BDBAE7}"/>
              </a:ext>
            </a:extLst>
          </p:cNvPr>
          <p:cNvSpPr txBox="1"/>
          <p:nvPr/>
        </p:nvSpPr>
        <p:spPr>
          <a:xfrm>
            <a:off x="2689192" y="2397774"/>
            <a:ext cx="8953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120%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2766E-69E3-6146-ACBB-2D23A35FD5E1}"/>
              </a:ext>
            </a:extLst>
          </p:cNvPr>
          <p:cNvSpPr txBox="1"/>
          <p:nvPr/>
        </p:nvSpPr>
        <p:spPr>
          <a:xfrm>
            <a:off x="2689192" y="2945164"/>
            <a:ext cx="8953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100%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478A6-91EA-3F42-BEAB-76A729193530}"/>
              </a:ext>
            </a:extLst>
          </p:cNvPr>
          <p:cNvSpPr txBox="1"/>
          <p:nvPr/>
        </p:nvSpPr>
        <p:spPr>
          <a:xfrm>
            <a:off x="2689192" y="3449608"/>
            <a:ext cx="8953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80%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3A2BC5-30B5-7840-B558-9292E20EB63D}"/>
              </a:ext>
            </a:extLst>
          </p:cNvPr>
          <p:cNvSpPr txBox="1"/>
          <p:nvPr/>
        </p:nvSpPr>
        <p:spPr>
          <a:xfrm>
            <a:off x="2689192" y="3979600"/>
            <a:ext cx="8953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60%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64F835-5D75-3847-8237-864773DC31B9}"/>
              </a:ext>
            </a:extLst>
          </p:cNvPr>
          <p:cNvCxnSpPr>
            <a:cxnSpLocks/>
          </p:cNvCxnSpPr>
          <p:nvPr/>
        </p:nvCxnSpPr>
        <p:spPr>
          <a:xfrm>
            <a:off x="2808681" y="4509592"/>
            <a:ext cx="731520" cy="0"/>
          </a:xfrm>
          <a:prstGeom prst="straightConnector1">
            <a:avLst/>
          </a:prstGeom>
          <a:ln w="50800">
            <a:solidFill>
              <a:schemeClr val="accent4">
                <a:lumMod val="40000"/>
                <a:lumOff val="60000"/>
              </a:scheme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80C971B-06BF-5A46-9F74-EF6D2A116037}"/>
              </a:ext>
            </a:extLst>
          </p:cNvPr>
          <p:cNvCxnSpPr>
            <a:cxnSpLocks/>
          </p:cNvCxnSpPr>
          <p:nvPr/>
        </p:nvCxnSpPr>
        <p:spPr>
          <a:xfrm>
            <a:off x="8789020" y="4729269"/>
            <a:ext cx="579149" cy="0"/>
          </a:xfrm>
          <a:prstGeom prst="straightConnector1">
            <a:avLst/>
          </a:prstGeom>
          <a:ln w="50800">
            <a:solidFill>
              <a:srgbClr val="FF7E79"/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8D9A57-6D5B-654E-B2CF-A71DC43AD7F2}"/>
              </a:ext>
            </a:extLst>
          </p:cNvPr>
          <p:cNvSpPr txBox="1"/>
          <p:nvPr/>
        </p:nvSpPr>
        <p:spPr>
          <a:xfrm>
            <a:off x="1783645" y="1158585"/>
            <a:ext cx="190371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Affordability</a:t>
            </a:r>
          </a:p>
          <a:p>
            <a:pPr algn="ctr"/>
            <a:r>
              <a:rPr lang="en-US" sz="1400" dirty="0">
                <a:latin typeface="Franklin Gothic Book" panose="020B0503020102020204" pitchFamily="34" charset="0"/>
              </a:rPr>
              <a:t>Median Family Income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5845F82-D7D2-B24A-859A-1E010164EEA6}"/>
              </a:ext>
            </a:extLst>
          </p:cNvPr>
          <p:cNvCxnSpPr>
            <a:cxnSpLocks/>
          </p:cNvCxnSpPr>
          <p:nvPr/>
        </p:nvCxnSpPr>
        <p:spPr>
          <a:xfrm>
            <a:off x="2808681" y="3788162"/>
            <a:ext cx="731520" cy="0"/>
          </a:xfrm>
          <a:prstGeom prst="straightConnector1">
            <a:avLst/>
          </a:prstGeom>
          <a:ln w="50800">
            <a:solidFill>
              <a:schemeClr val="accent4">
                <a:lumMod val="40000"/>
                <a:lumOff val="60000"/>
              </a:schemeClr>
            </a:solidFill>
            <a:prstDash val="sysDot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966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47F980-3901-214F-9097-55D3E82DE8E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sz="2800" dirty="0"/>
              <a:t>Develop Strategies to Meet Future Housing Need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9F355-6994-1E43-AF17-5555D28CA4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08D6FB5-FEB8-734F-9DA3-01A47FE97EF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8E0A0BA-9ECD-8342-B8DE-C9525FE9A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02317"/>
            <a:ext cx="10901063" cy="521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75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B47E49-4D53-D945-ABB8-AFF09DD75B0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04363"/>
            <a:ext cx="10972799" cy="5258467"/>
          </a:xfrm>
        </p:spPr>
        <p:txBody>
          <a:bodyPr/>
          <a:lstStyle/>
          <a:p>
            <a:r>
              <a:rPr lang="en-US" dirty="0"/>
              <a:t>For strategies identified in the final HPS, the City of Newberg will: </a:t>
            </a:r>
          </a:p>
          <a:p>
            <a:pPr lvl="1"/>
            <a:r>
              <a:rPr lang="en-US" dirty="0"/>
              <a:t>Commit to implementation</a:t>
            </a:r>
          </a:p>
          <a:p>
            <a:pPr lvl="1"/>
            <a:r>
              <a:rPr lang="en-US" dirty="0"/>
              <a:t>Be required to update DLCD on implementation progress, and be required to comment on its effectiveness in the future</a:t>
            </a:r>
          </a:p>
          <a:p>
            <a:r>
              <a:rPr lang="en-US" dirty="0"/>
              <a:t>Strategies not identified in the HPS may still be implemented by the City, but the City will not be held to specific action by the State.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78D4E-F7E0-7E4A-A751-B6D78416090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Requirements of Strategies in the HPS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6D678-5FBF-524C-84D5-463F89FBD2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 descr="A picture containing outdoor, tree, ground, building&#10;&#10;Description automatically generated">
            <a:extLst>
              <a:ext uri="{FF2B5EF4-FFF2-40B4-BE49-F238E27FC236}">
                <a16:creationId xmlns:a16="http://schemas.microsoft.com/office/drawing/2014/main" id="{A7AC9627-1711-A844-9B6D-90315A44E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90" y="3679873"/>
            <a:ext cx="5010770" cy="2818558"/>
          </a:xfrm>
          <a:prstGeom prst="rect">
            <a:avLst/>
          </a:prstGeom>
        </p:spPr>
      </p:pic>
      <p:pic>
        <p:nvPicPr>
          <p:cNvPr id="7" name="Picture 6" descr="A row of houses&#10;&#10;Description automatically generated with low confidence">
            <a:extLst>
              <a:ext uri="{FF2B5EF4-FFF2-40B4-BE49-F238E27FC236}">
                <a16:creationId xmlns:a16="http://schemas.microsoft.com/office/drawing/2014/main" id="{47D89ADD-D278-6C4A-88A0-40806CA2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542" y="3679873"/>
            <a:ext cx="5010770" cy="28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33DBF3-6395-C34C-86C3-240BCE5F5F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2619" y="921301"/>
            <a:ext cx="5090909" cy="547595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Do the strategies achieve fair and equitable housing outcomes?</a:t>
            </a:r>
          </a:p>
          <a:p>
            <a:r>
              <a:rPr lang="en-US" sz="2000" dirty="0"/>
              <a:t>Affordable homeownership and affordable rental housing</a:t>
            </a:r>
          </a:p>
          <a:p>
            <a:r>
              <a:rPr lang="en-US" sz="2000" dirty="0"/>
              <a:t>Gentrification, displacement, and housing stability</a:t>
            </a:r>
          </a:p>
          <a:p>
            <a:r>
              <a:rPr lang="en-US" sz="2000" dirty="0"/>
              <a:t>Housing options for residents experiencing homelessness</a:t>
            </a:r>
          </a:p>
          <a:p>
            <a:r>
              <a:rPr lang="en-US" sz="2000" dirty="0"/>
              <a:t>Location of housing, </a:t>
            </a:r>
            <a:r>
              <a:rPr lang="en-US" sz="1600" dirty="0"/>
              <a:t>within compact, mixed-use areas</a:t>
            </a:r>
          </a:p>
          <a:p>
            <a:r>
              <a:rPr lang="en-US" sz="2000" dirty="0"/>
              <a:t>Housing Choice, </a:t>
            </a:r>
            <a:r>
              <a:rPr lang="en-US" sz="1600" dirty="0"/>
              <a:t>in safe neighborhoods with high-quality amenities</a:t>
            </a:r>
          </a:p>
          <a:p>
            <a:r>
              <a:rPr lang="en-US" sz="2000" dirty="0"/>
              <a:t>Fair Housing, </a:t>
            </a:r>
            <a:r>
              <a:rPr lang="en-US" sz="1600" dirty="0"/>
              <a:t>especially for federal and state protected classes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36309-46CF-424C-A0ED-CDFB5C7E0DE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272992" y="43074"/>
            <a:ext cx="9638592" cy="651748"/>
          </a:xfrm>
        </p:spPr>
        <p:txBody>
          <a:bodyPr/>
          <a:lstStyle/>
          <a:p>
            <a:r>
              <a:rPr lang="en-US" dirty="0"/>
              <a:t>Evaluating the strategies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74E19-0B61-934F-96B7-7177F6680C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08D6FB5-FEB8-734F-9DA3-01A47FE97EF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B5FA938-9959-834E-BBF9-2C5BE117D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492" y="1280793"/>
            <a:ext cx="4609308" cy="4121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3E7D4-470E-2A49-8B07-80E34827AACE}"/>
              </a:ext>
            </a:extLst>
          </p:cNvPr>
          <p:cNvSpPr txBox="1"/>
          <p:nvPr/>
        </p:nvSpPr>
        <p:spPr>
          <a:xfrm>
            <a:off x="9907283" y="5057539"/>
            <a:ext cx="1492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Source: King County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CA9310-57B4-A145-AEBB-DAFE3C1D4A6A}"/>
              </a:ext>
            </a:extLst>
          </p:cNvPr>
          <p:cNvSpPr txBox="1"/>
          <p:nvPr/>
        </p:nvSpPr>
        <p:spPr>
          <a:xfrm>
            <a:off x="6466457" y="6208609"/>
            <a:ext cx="1352236" cy="48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13"/>
              </a:lnSpc>
            </a:pPr>
            <a:r>
              <a:rPr lang="en-US" sz="1200" dirty="0">
                <a:latin typeface="Lato Light" panose="020F0502020204030203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Distributional Equity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49D69-0BC4-AA4C-B1CC-9AD206F98E7B}"/>
              </a:ext>
            </a:extLst>
          </p:cNvPr>
          <p:cNvSpPr txBox="1"/>
          <p:nvPr/>
        </p:nvSpPr>
        <p:spPr>
          <a:xfrm>
            <a:off x="8149038" y="6208608"/>
            <a:ext cx="1140911" cy="48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13"/>
              </a:lnSpc>
            </a:pPr>
            <a:r>
              <a:rPr lang="en-US" sz="1200" dirty="0">
                <a:latin typeface="Lato Light" panose="020F0502020204030203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Process Equity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2EFBDE-556F-174F-9AD3-9D1092B9E5ED}"/>
              </a:ext>
            </a:extLst>
          </p:cNvPr>
          <p:cNvSpPr txBox="1"/>
          <p:nvPr/>
        </p:nvSpPr>
        <p:spPr>
          <a:xfrm>
            <a:off x="9560932" y="6208608"/>
            <a:ext cx="1464491" cy="48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13"/>
              </a:lnSpc>
            </a:pPr>
            <a:r>
              <a:rPr lang="en-US" sz="1200" dirty="0">
                <a:latin typeface="Lato Light" panose="020F0502020204030203" pitchFamily="34" charset="0"/>
                <a:ea typeface="Roboto Light" panose="02000000000000000000" pitchFamily="2" charset="0"/>
                <a:cs typeface="Lato Light" panose="020F0502020204030203" pitchFamily="34" charset="0"/>
              </a:rPr>
              <a:t>Cross-generational Equity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22ED82-D7F9-E24B-902D-1131D13FAD2B}"/>
              </a:ext>
            </a:extLst>
          </p:cNvPr>
          <p:cNvSpPr/>
          <p:nvPr/>
        </p:nvSpPr>
        <p:spPr>
          <a:xfrm>
            <a:off x="10026228" y="5619151"/>
            <a:ext cx="533900" cy="5339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 descr="Users with solid fill">
            <a:extLst>
              <a:ext uri="{FF2B5EF4-FFF2-40B4-BE49-F238E27FC236}">
                <a16:creationId xmlns:a16="http://schemas.microsoft.com/office/drawing/2014/main" id="{67C4835D-783E-B34E-A236-B0310A1C3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0297" y="5703221"/>
            <a:ext cx="365760" cy="36576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4448DB5-4734-CF48-B522-99A505CD8869}"/>
              </a:ext>
            </a:extLst>
          </p:cNvPr>
          <p:cNvSpPr/>
          <p:nvPr/>
        </p:nvSpPr>
        <p:spPr>
          <a:xfrm>
            <a:off x="8452544" y="5619151"/>
            <a:ext cx="533900" cy="533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 descr="Circles with arrows with solid fill">
            <a:extLst>
              <a:ext uri="{FF2B5EF4-FFF2-40B4-BE49-F238E27FC236}">
                <a16:creationId xmlns:a16="http://schemas.microsoft.com/office/drawing/2014/main" id="{56F7DE19-0006-C04F-A17E-359EB18462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6613" y="5703221"/>
            <a:ext cx="365760" cy="36576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0ABDDBD-635A-F743-A406-B3FE097D3262}"/>
              </a:ext>
            </a:extLst>
          </p:cNvPr>
          <p:cNvSpPr/>
          <p:nvPr/>
        </p:nvSpPr>
        <p:spPr>
          <a:xfrm>
            <a:off x="6878860" y="5619151"/>
            <a:ext cx="533900" cy="53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 descr="Normal Distribution with solid fill">
            <a:extLst>
              <a:ext uri="{FF2B5EF4-FFF2-40B4-BE49-F238E27FC236}">
                <a16:creationId xmlns:a16="http://schemas.microsoft.com/office/drawing/2014/main" id="{2BF3F6F7-893C-8747-95D0-7778750DC8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9695" y="5703221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F711623-0409-4149-A2E5-7912DB4AAE6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67193" y="92270"/>
            <a:ext cx="8895644" cy="651748"/>
          </a:xfrm>
        </p:spPr>
        <p:txBody>
          <a:bodyPr/>
          <a:lstStyle/>
          <a:p>
            <a:r>
              <a:rPr lang="en-US" sz="2800" dirty="0"/>
              <a:t>A Housing Production Strategy is an 8 Year Action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24712-AC37-2E49-A155-9882287DCBE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DDC2D-49A3-2047-B251-635C1E9AB248}"/>
              </a:ext>
            </a:extLst>
          </p:cNvPr>
          <p:cNvSpPr txBox="1"/>
          <p:nvPr/>
        </p:nvSpPr>
        <p:spPr>
          <a:xfrm>
            <a:off x="1244600" y="995339"/>
            <a:ext cx="2127957" cy="1631216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Contextualizing Housing Need: What is Newberg’s future housing need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E7E17C-3990-5A41-8993-FF271E46FF47}"/>
              </a:ext>
            </a:extLst>
          </p:cNvPr>
          <p:cNvGrpSpPr/>
          <p:nvPr/>
        </p:nvGrpSpPr>
        <p:grpSpPr>
          <a:xfrm>
            <a:off x="1987134" y="2771779"/>
            <a:ext cx="634938" cy="657221"/>
            <a:chOff x="239632" y="2553212"/>
            <a:chExt cx="790089" cy="790089"/>
          </a:xfrm>
          <a:solidFill>
            <a:schemeClr val="accent1"/>
          </a:solidFill>
        </p:grpSpPr>
        <p:sp>
          <p:nvSpPr>
            <p:cNvPr id="10" name="Plus 9">
              <a:extLst>
                <a:ext uri="{FF2B5EF4-FFF2-40B4-BE49-F238E27FC236}">
                  <a16:creationId xmlns:a16="http://schemas.microsoft.com/office/drawing/2014/main" id="{D0D303AC-8B24-5F42-B7B7-836D08C6A895}"/>
                </a:ext>
              </a:extLst>
            </p:cNvPr>
            <p:cNvSpPr/>
            <p:nvPr/>
          </p:nvSpPr>
          <p:spPr>
            <a:xfrm>
              <a:off x="239632" y="2553212"/>
              <a:ext cx="790089" cy="790089"/>
            </a:xfrm>
            <a:prstGeom prst="mathPlus">
              <a:avLst/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lus 4">
              <a:extLst>
                <a:ext uri="{FF2B5EF4-FFF2-40B4-BE49-F238E27FC236}">
                  <a16:creationId xmlns:a16="http://schemas.microsoft.com/office/drawing/2014/main" id="{BDAD00FD-D6A8-3A45-AC9F-49F147935F9E}"/>
                </a:ext>
              </a:extLst>
            </p:cNvPr>
            <p:cNvSpPr txBox="1"/>
            <p:nvPr/>
          </p:nvSpPr>
          <p:spPr>
            <a:xfrm>
              <a:off x="344358" y="2855342"/>
              <a:ext cx="580637" cy="18582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CCC5CC-339F-774A-B0DE-4EA78777C562}"/>
              </a:ext>
            </a:extLst>
          </p:cNvPr>
          <p:cNvSpPr txBox="1"/>
          <p:nvPr/>
        </p:nvSpPr>
        <p:spPr>
          <a:xfrm>
            <a:off x="1240624" y="3591911"/>
            <a:ext cx="2127957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Stakeholder engagement, especially of protected classes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4DA7D-3D7D-FB49-BD84-DC41C2F53892}"/>
              </a:ext>
            </a:extLst>
          </p:cNvPr>
          <p:cNvSpPr txBox="1"/>
          <p:nvPr/>
        </p:nvSpPr>
        <p:spPr>
          <a:xfrm>
            <a:off x="4754380" y="2438668"/>
            <a:ext cx="1974760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Develop strategies to meet future housing need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43A9A1-05FF-4446-8397-86DBBCF6AE8B}"/>
              </a:ext>
            </a:extLst>
          </p:cNvPr>
          <p:cNvSpPr txBox="1"/>
          <p:nvPr/>
        </p:nvSpPr>
        <p:spPr>
          <a:xfrm>
            <a:off x="8106766" y="2438667"/>
            <a:ext cx="2527049" cy="1323439"/>
          </a:xfrm>
          <a:prstGeom prst="rect">
            <a:avLst/>
          </a:prstGeom>
          <a:solidFill>
            <a:srgbClr val="4EABB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Evaluation of all strategies to achieve fair and equitable housing outcomes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D3E7F78-9591-E045-95DD-25070AFBE115}"/>
              </a:ext>
            </a:extLst>
          </p:cNvPr>
          <p:cNvSpPr/>
          <p:nvPr/>
        </p:nvSpPr>
        <p:spPr>
          <a:xfrm>
            <a:off x="3707733" y="2924577"/>
            <a:ext cx="688624" cy="351623"/>
          </a:xfrm>
          <a:prstGeom prst="right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B66515A-3DBC-9D48-8CF0-D57D02D88C7F}"/>
              </a:ext>
            </a:extLst>
          </p:cNvPr>
          <p:cNvSpPr/>
          <p:nvPr/>
        </p:nvSpPr>
        <p:spPr>
          <a:xfrm>
            <a:off x="7026469" y="2922226"/>
            <a:ext cx="688624" cy="351623"/>
          </a:xfrm>
          <a:prstGeom prst="right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E5B36-FF4C-234F-8758-0A6CAAB1CDF7}"/>
              </a:ext>
            </a:extLst>
          </p:cNvPr>
          <p:cNvSpPr txBox="1"/>
          <p:nvPr/>
        </p:nvSpPr>
        <p:spPr>
          <a:xfrm>
            <a:off x="7504289" y="4898575"/>
            <a:ext cx="3747911" cy="1107996"/>
          </a:xfrm>
          <a:prstGeom prst="rect">
            <a:avLst/>
          </a:prstGeom>
          <a:solidFill>
            <a:srgbClr val="2B4F8B"/>
          </a:solidFill>
          <a:ln>
            <a:solidFill>
              <a:srgbClr val="2B4F8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Housing Production Strategy Report with policies or actions that Newberg will implement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3D8D82C-3726-F44C-95E6-DF6143B40104}"/>
              </a:ext>
            </a:extLst>
          </p:cNvPr>
          <p:cNvSpPr/>
          <p:nvPr/>
        </p:nvSpPr>
        <p:spPr>
          <a:xfrm>
            <a:off x="9186334" y="3928823"/>
            <a:ext cx="383822" cy="803035"/>
          </a:xfrm>
          <a:prstGeom prst="downArrow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32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B8797C-D793-964F-A44B-93C49782A3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75021"/>
            <a:ext cx="10972800" cy="5258467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Amendments to Accessory Dwelling Units – 2018 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Residential use in first floor in C-3 –2019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Removed ADU Parking requirements –2020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Housing Needs Analysis – 2021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Middle Housing Code Updates – Duplexes – 2021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Middle Housing Code Updates – Triplexes, Quadplexes, Townhomes, &amp; Cottage Clusters– 2022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Fee-in-lieu Parking for Residential Development in Downtown – 2020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Establish a Vertical Housing Development Zone (VHDZ) for Tax Abatement – 2021</a:t>
            </a:r>
          </a:p>
          <a:p>
            <a:pPr lvl="0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CDBG Manufactured Home Repair Grant – 2016 and 2020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Establish a CET – 2020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Adjust timing on payment of SDC – 2020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Annual Affordable Housing Trust Fund Notice of Funding Availability – ongoing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BD332-E358-5A4E-AD8D-F2B71147F03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Existing Strategies in Newberg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E3CCE-1E5F-964D-9D7A-B3744195F9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55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F2D4A-94C7-D14A-A9E6-40FEFB2552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007498"/>
            <a:ext cx="6803136" cy="5258467"/>
          </a:xfrm>
        </p:spPr>
        <p:txBody>
          <a:bodyPr/>
          <a:lstStyle/>
          <a:p>
            <a:r>
              <a:rPr lang="en-US" sz="2400" dirty="0"/>
              <a:t>Provide support and safe housing options for people experiencing homelessness</a:t>
            </a:r>
          </a:p>
          <a:p>
            <a:r>
              <a:rPr lang="en-US" sz="2400" dirty="0"/>
              <a:t>Expand affordable housing options for low-income renters (with income less than 60% MFI)</a:t>
            </a:r>
          </a:p>
          <a:p>
            <a:r>
              <a:rPr lang="en-US" sz="2400" dirty="0"/>
              <a:t>Preserve and maintain existing housing and newly developed affordable to low- and moderate-income households (with income between 60% and 80% MFI)</a:t>
            </a:r>
          </a:p>
          <a:p>
            <a:r>
              <a:rPr lang="en-US" sz="2400" dirty="0"/>
              <a:t>Support opportunities to achieve and maintain homeownership by moderate-income households (with income between 80% to 120% of MFI)</a:t>
            </a:r>
          </a:p>
          <a:p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287B0-9207-664C-8C58-EA1EDE0A343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Potential Categories of Strategies for the HPS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9B622-BE28-2B48-AFEC-3ED9D00AD9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A321A-A348-0645-B3C4-780563DA5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13" y="3803995"/>
            <a:ext cx="3857108" cy="2396204"/>
          </a:xfrm>
          <a:prstGeom prst="rect">
            <a:avLst/>
          </a:prstGeom>
        </p:spPr>
      </p:pic>
      <p:pic>
        <p:nvPicPr>
          <p:cNvPr id="8" name="Picture 7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A4F62922-CC75-A649-AB07-DC8973546B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9481" y="1089931"/>
            <a:ext cx="3879276" cy="25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6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3F2D4A-94C7-D14A-A9E6-40FEFB2552B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965876"/>
            <a:ext cx="11410604" cy="5258467"/>
          </a:xfrm>
        </p:spPr>
        <p:txBody>
          <a:bodyPr/>
          <a:lstStyle/>
          <a:p>
            <a:r>
              <a:rPr lang="en-US" sz="2400" dirty="0"/>
              <a:t>Expand accessible housing options for people with disabilities and seniors</a:t>
            </a:r>
          </a:p>
          <a:p>
            <a:r>
              <a:rPr lang="en-US" sz="2400" dirty="0"/>
              <a:t>Address regulatory issues to support development, preservation, and redevelopment of housing, including in commercial and mixed-use neighborhoods.</a:t>
            </a:r>
          </a:p>
          <a:p>
            <a:r>
              <a:rPr lang="en-US" sz="2400" dirty="0"/>
              <a:t>Plan for and develop transportation and public infrastructure to support housing development</a:t>
            </a:r>
          </a:p>
          <a:p>
            <a:r>
              <a:rPr lang="en-US" sz="2400" dirty="0"/>
              <a:t>Identify funding sources to implement the HPS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287B0-9207-664C-8C58-EA1EDE0A343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Categories of Strategies </a:t>
            </a:r>
            <a:r>
              <a:rPr lang="en-US" sz="2400" dirty="0"/>
              <a:t>(continued)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9B622-BE28-2B48-AFEC-3ED9D00AD9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11" name="Picture 27" descr="http://www.huduser.org/portal/casestudies/images/rbc_casestudies/Portland3.jpg">
            <a:extLst>
              <a:ext uri="{FF2B5EF4-FFF2-40B4-BE49-F238E27FC236}">
                <a16:creationId xmlns:a16="http://schemas.microsoft.com/office/drawing/2014/main" id="{F0D8E5BC-AE77-404B-9E85-68AF9576E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5205" y="3857047"/>
            <a:ext cx="3546764" cy="25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1315D1-7EB7-2540-8C89-E96C302D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09600" y="3869198"/>
            <a:ext cx="3546764" cy="2522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F4C73E-2248-4D4F-BD2D-99D107C78E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810" y="3857047"/>
            <a:ext cx="3557458" cy="25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40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02F543-78DF-E942-A8FE-4DB9E3F7345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The Newberg Housing Strategy provides a starting point for the HPS</a:t>
            </a:r>
          </a:p>
          <a:p>
            <a:r>
              <a:rPr lang="en-US" dirty="0"/>
              <a:t>Summary of potential strategies for the HPS</a:t>
            </a:r>
          </a:p>
          <a:p>
            <a:pPr lvl="1"/>
            <a:r>
              <a:rPr lang="en-US" sz="2400" dirty="0"/>
              <a:t>Revise zoning code to increase allow smaller lot sizes</a:t>
            </a:r>
          </a:p>
          <a:p>
            <a:pPr lvl="1"/>
            <a:r>
              <a:rPr lang="en-US" sz="2400" dirty="0"/>
              <a:t>Evaluate tax exemptions for affordable housing</a:t>
            </a:r>
          </a:p>
          <a:p>
            <a:pPr lvl="1"/>
            <a:r>
              <a:rPr lang="en-US" sz="2400" dirty="0"/>
              <a:t>Consider using Urban Renewal </a:t>
            </a:r>
          </a:p>
          <a:p>
            <a:pPr lvl="1"/>
            <a:r>
              <a:rPr lang="en-US" sz="2400" dirty="0"/>
              <a:t>Consider establishing a Construction Excise Tax</a:t>
            </a:r>
          </a:p>
          <a:p>
            <a:pPr lvl="1"/>
            <a:r>
              <a:rPr lang="en-US" sz="2400" dirty="0"/>
              <a:t>Consider reducing or waiving fees for affordable housing</a:t>
            </a:r>
          </a:p>
          <a:p>
            <a:pPr lvl="1"/>
            <a:r>
              <a:rPr lang="en-US" sz="2400" dirty="0"/>
              <a:t>Evaluate options to fund affordable housing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8056E-87C1-9846-94D6-A36FA9B9FE3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1262360" cy="651748"/>
          </a:xfrm>
        </p:spPr>
        <p:txBody>
          <a:bodyPr/>
          <a:lstStyle/>
          <a:p>
            <a:r>
              <a:rPr lang="en-US" dirty="0"/>
              <a:t>Draft Housing Advisory Committee Work Plan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6F362-F3F8-5640-9F0E-A4B0C9885C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4C04BA-843C-4348-B476-FB0C9D058668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346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CF11F1-7DF6-6C4C-9BBB-F3B359BC30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1" y="985461"/>
            <a:ext cx="10972800" cy="3968924"/>
          </a:xfrm>
        </p:spPr>
        <p:txBody>
          <a:bodyPr/>
          <a:lstStyle/>
          <a:p>
            <a:r>
              <a:rPr lang="en-US" dirty="0"/>
              <a:t>Infrastructure necessary to support housing development</a:t>
            </a:r>
          </a:p>
          <a:p>
            <a:r>
              <a:rPr lang="en-US" dirty="0"/>
              <a:t>Funding and resources (such as land) to support development of affordable housing</a:t>
            </a:r>
          </a:p>
          <a:p>
            <a:r>
              <a:rPr lang="en-US" dirty="0"/>
              <a:t>Support from the community for development of affordable housing, including regulated affordable housing</a:t>
            </a:r>
          </a:p>
          <a:p>
            <a:r>
              <a:rPr lang="en-US" dirty="0"/>
              <a:t>Capacity of the development community for development of diverse housing types</a:t>
            </a:r>
          </a:p>
          <a:p>
            <a:r>
              <a:rPr lang="en-US" dirty="0"/>
              <a:t>Regulatory barriers to developing multifamily housing</a:t>
            </a:r>
          </a:p>
          <a:p>
            <a:r>
              <a:rPr lang="en-US" dirty="0"/>
              <a:t>Establishing or broadening needed partnerships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>
                <a:latin typeface="+mj-lt"/>
              </a:rPr>
              <a:t>Are there other barriers to developing affordable housing in Newberg?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1AF828-70A5-5D44-A8C3-56D3517B263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-394283" y="8770"/>
            <a:ext cx="12586283" cy="651748"/>
          </a:xfrm>
        </p:spPr>
        <p:txBody>
          <a:bodyPr/>
          <a:lstStyle/>
          <a:p>
            <a:r>
              <a:rPr lang="en-US" dirty="0"/>
              <a:t>What are the barriers to developing affordable housing?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9184E-A1D2-734C-BBDB-9363DD76A6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4C04BA-843C-4348-B476-FB0C9D058668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548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C17BD-571C-474D-A1CA-67EC115B87F8}"/>
              </a:ext>
            </a:extLst>
          </p:cNvPr>
          <p:cNvSpPr/>
          <p:nvPr/>
        </p:nvSpPr>
        <p:spPr>
          <a:xfrm>
            <a:off x="3298045" y="1950791"/>
            <a:ext cx="1899081" cy="4524428"/>
          </a:xfrm>
          <a:prstGeom prst="rect">
            <a:avLst/>
          </a:prstGeom>
          <a:solidFill>
            <a:schemeClr val="accent3">
              <a:lumMod val="40000"/>
              <a:lumOff val="60000"/>
              <a:alpha val="2902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3EA7660-7EB0-4941-B921-26B9C08EAB81}"/>
              </a:ext>
            </a:extLst>
          </p:cNvPr>
          <p:cNvCxnSpPr>
            <a:cxnSpLocks noChangeAspect="1"/>
          </p:cNvCxnSpPr>
          <p:nvPr/>
        </p:nvCxnSpPr>
        <p:spPr>
          <a:xfrm>
            <a:off x="9030536" y="1460505"/>
            <a:ext cx="0" cy="4958650"/>
          </a:xfrm>
          <a:prstGeom prst="line">
            <a:avLst/>
          </a:prstGeom>
          <a:ln>
            <a:solidFill>
              <a:srgbClr val="2D4778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84105034"/>
              </p:ext>
            </p:extLst>
          </p:nvPr>
        </p:nvGraphicFramePr>
        <p:xfrm>
          <a:off x="1397623" y="1635477"/>
          <a:ext cx="9419863" cy="6392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1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3111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1400" dirty="0"/>
                    </a:p>
                  </a:txBody>
                  <a:tcPr marL="121920" marR="121920" marT="60960" marB="60960">
                    <a:lnT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239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>
                    <a:lnT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9275">
                <a:tc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</a:txBody>
                  <a:tcPr marL="121920" marR="121920" marT="60960" marB="60960">
                    <a:lnT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92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60960" marB="60960">
                    <a:lnT w="9525" cap="flat" cmpd="sng" algn="ctr">
                      <a:solidFill>
                        <a:srgbClr val="57575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589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spect="1"/>
          </p:cNvSpPr>
          <p:nvPr/>
        </p:nvSpPr>
        <p:spPr>
          <a:xfrm>
            <a:off x="3289932" y="2031999"/>
            <a:ext cx="187941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Analyze housing need &amp; anti displacement considerations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Gather input from housing consumers</a:t>
            </a:r>
          </a:p>
        </p:txBody>
      </p:sp>
      <p:sp>
        <p:nvSpPr>
          <p:cNvPr id="17" name="TextBox 16"/>
          <p:cNvSpPr txBox="1">
            <a:spLocks noChangeAspect="1"/>
          </p:cNvSpPr>
          <p:nvPr/>
        </p:nvSpPr>
        <p:spPr>
          <a:xfrm>
            <a:off x="3284658" y="3420581"/>
            <a:ext cx="183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CC meeting #1 </a:t>
            </a:r>
          </a:p>
        </p:txBody>
      </p:sp>
      <p:sp>
        <p:nvSpPr>
          <p:cNvPr id="24" name="Rectangle 23"/>
          <p:cNvSpPr>
            <a:spLocks noChangeAspect="1"/>
          </p:cNvSpPr>
          <p:nvPr/>
        </p:nvSpPr>
        <p:spPr>
          <a:xfrm>
            <a:off x="3282026" y="5001462"/>
            <a:ext cx="1892642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Engagement preparation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Housing need &amp; anti-displacement memo</a:t>
            </a:r>
          </a:p>
        </p:txBody>
      </p:sp>
      <p:cxnSp>
        <p:nvCxnSpPr>
          <p:cNvPr id="29" name="Straight Connector 28"/>
          <p:cNvCxnSpPr>
            <a:cxnSpLocks noChangeAspect="1"/>
          </p:cNvCxnSpPr>
          <p:nvPr/>
        </p:nvCxnSpPr>
        <p:spPr>
          <a:xfrm>
            <a:off x="3298045" y="1404922"/>
            <a:ext cx="0" cy="5054885"/>
          </a:xfrm>
          <a:prstGeom prst="line">
            <a:avLst/>
          </a:prstGeom>
          <a:ln>
            <a:solidFill>
              <a:srgbClr val="2D4778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 noChangeAspect="1"/>
          </p:cNvCxnSpPr>
          <p:nvPr/>
        </p:nvCxnSpPr>
        <p:spPr>
          <a:xfrm>
            <a:off x="5197126" y="1420334"/>
            <a:ext cx="0" cy="5054885"/>
          </a:xfrm>
          <a:prstGeom prst="line">
            <a:avLst/>
          </a:prstGeom>
          <a:ln>
            <a:solidFill>
              <a:srgbClr val="2D4778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>
            <a:off x="7132347" y="1420334"/>
            <a:ext cx="0" cy="5054885"/>
          </a:xfrm>
          <a:prstGeom prst="line">
            <a:avLst/>
          </a:prstGeom>
          <a:ln>
            <a:solidFill>
              <a:srgbClr val="2D4778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Aspect="1"/>
          </p:cNvCxnSpPr>
          <p:nvPr/>
        </p:nvCxnSpPr>
        <p:spPr>
          <a:xfrm>
            <a:off x="1391330" y="1610599"/>
            <a:ext cx="0" cy="4808556"/>
          </a:xfrm>
          <a:prstGeom prst="line">
            <a:avLst/>
          </a:prstGeom>
          <a:ln>
            <a:solidFill>
              <a:srgbClr val="2D4778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spect="1"/>
          </p:cNvSpPr>
          <p:nvPr/>
        </p:nvSpPr>
        <p:spPr>
          <a:xfrm rot="16200000">
            <a:off x="-116945" y="2080046"/>
            <a:ext cx="194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TECHNICAL ANALYSIS</a:t>
            </a:r>
          </a:p>
        </p:txBody>
      </p:sp>
      <p:sp>
        <p:nvSpPr>
          <p:cNvPr id="34" name="TextBox 33"/>
          <p:cNvSpPr txBox="1">
            <a:spLocks noChangeAspect="1"/>
          </p:cNvSpPr>
          <p:nvPr/>
        </p:nvSpPr>
        <p:spPr>
          <a:xfrm rot="16200000">
            <a:off x="276875" y="3732308"/>
            <a:ext cx="1456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OUTREACH</a:t>
            </a:r>
          </a:p>
        </p:txBody>
      </p:sp>
      <p:sp>
        <p:nvSpPr>
          <p:cNvPr id="35" name="TextBox 34"/>
          <p:cNvSpPr txBox="1">
            <a:spLocks noChangeAspect="1"/>
          </p:cNvSpPr>
          <p:nvPr/>
        </p:nvSpPr>
        <p:spPr>
          <a:xfrm rot="16200000">
            <a:off x="79735" y="5381816"/>
            <a:ext cx="1946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DELIVERABLES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EBCA3F-B3B9-074D-988B-2E3634D26555}"/>
              </a:ext>
            </a:extLst>
          </p:cNvPr>
          <p:cNvGrpSpPr>
            <a:grpSpLocks noChangeAspect="1"/>
          </p:cNvGrpSpPr>
          <p:nvPr/>
        </p:nvGrpSpPr>
        <p:grpSpPr>
          <a:xfrm>
            <a:off x="1370656" y="762071"/>
            <a:ext cx="9972741" cy="1188720"/>
            <a:chOff x="1697277" y="-214234"/>
            <a:chExt cx="8140923" cy="1188720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800C8E6-0506-9243-B5A3-D1AE0C3A306F}"/>
                </a:ext>
              </a:extLst>
            </p:cNvPr>
            <p:cNvSpPr/>
            <p:nvPr/>
          </p:nvSpPr>
          <p:spPr>
            <a:xfrm>
              <a:off x="1697277" y="-214234"/>
              <a:ext cx="1882368" cy="1188720"/>
            </a:xfrm>
            <a:custGeom>
              <a:avLst/>
              <a:gdLst>
                <a:gd name="connsiteX0" fmla="*/ 0 w 1941711"/>
                <a:gd name="connsiteY0" fmla="*/ 0 h 776684"/>
                <a:gd name="connsiteX1" fmla="*/ 1553369 w 1941711"/>
                <a:gd name="connsiteY1" fmla="*/ 0 h 776684"/>
                <a:gd name="connsiteX2" fmla="*/ 1941711 w 1941711"/>
                <a:gd name="connsiteY2" fmla="*/ 388342 h 776684"/>
                <a:gd name="connsiteX3" fmla="*/ 1553369 w 1941711"/>
                <a:gd name="connsiteY3" fmla="*/ 776684 h 776684"/>
                <a:gd name="connsiteX4" fmla="*/ 0 w 1941711"/>
                <a:gd name="connsiteY4" fmla="*/ 776684 h 776684"/>
                <a:gd name="connsiteX5" fmla="*/ 0 w 1941711"/>
                <a:gd name="connsiteY5" fmla="*/ 0 h 77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1711" h="776684">
                  <a:moveTo>
                    <a:pt x="0" y="0"/>
                  </a:moveTo>
                  <a:lnTo>
                    <a:pt x="1553369" y="0"/>
                  </a:lnTo>
                  <a:lnTo>
                    <a:pt x="1941711" y="388342"/>
                  </a:lnTo>
                  <a:lnTo>
                    <a:pt x="1553369" y="776684"/>
                  </a:lnTo>
                  <a:lnTo>
                    <a:pt x="0" y="7766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672" tIns="21336" rIns="204839" bIns="21336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+mj-lt"/>
                </a:rPr>
                <a:t>Kickoff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+mj-lt"/>
                </a:rPr>
                <a:t>Jan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>
                  <a:latin typeface="+mj-lt"/>
                </a:rPr>
                <a:t>2022</a:t>
              </a:r>
              <a:endParaRPr lang="en-US" sz="1600" kern="1200" dirty="0">
                <a:latin typeface="+mj-lt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7771130-3E4B-5E48-8686-54C7B98661B6}"/>
                </a:ext>
              </a:extLst>
            </p:cNvPr>
            <p:cNvSpPr/>
            <p:nvPr/>
          </p:nvSpPr>
          <p:spPr>
            <a:xfrm>
              <a:off x="3154494" y="-214234"/>
              <a:ext cx="2004904" cy="1188720"/>
            </a:xfrm>
            <a:custGeom>
              <a:avLst/>
              <a:gdLst>
                <a:gd name="connsiteX0" fmla="*/ 0 w 1941711"/>
                <a:gd name="connsiteY0" fmla="*/ 0 h 776684"/>
                <a:gd name="connsiteX1" fmla="*/ 1553369 w 1941711"/>
                <a:gd name="connsiteY1" fmla="*/ 0 h 776684"/>
                <a:gd name="connsiteX2" fmla="*/ 1941711 w 1941711"/>
                <a:gd name="connsiteY2" fmla="*/ 388342 h 776684"/>
                <a:gd name="connsiteX3" fmla="*/ 1553369 w 1941711"/>
                <a:gd name="connsiteY3" fmla="*/ 776684 h 776684"/>
                <a:gd name="connsiteX4" fmla="*/ 0 w 1941711"/>
                <a:gd name="connsiteY4" fmla="*/ 776684 h 776684"/>
                <a:gd name="connsiteX5" fmla="*/ 388342 w 1941711"/>
                <a:gd name="connsiteY5" fmla="*/ 388342 h 776684"/>
                <a:gd name="connsiteX6" fmla="*/ 0 w 1941711"/>
                <a:gd name="connsiteY6" fmla="*/ 0 h 77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711" h="776684">
                  <a:moveTo>
                    <a:pt x="0" y="0"/>
                  </a:moveTo>
                  <a:lnTo>
                    <a:pt x="1553369" y="0"/>
                  </a:lnTo>
                  <a:lnTo>
                    <a:pt x="1941711" y="388342"/>
                  </a:lnTo>
                  <a:lnTo>
                    <a:pt x="1553369" y="776684"/>
                  </a:lnTo>
                  <a:lnTo>
                    <a:pt x="0" y="776684"/>
                  </a:lnTo>
                  <a:lnTo>
                    <a:pt x="388342" y="3883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0346" tIns="21336" rIns="399010" bIns="21336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kern="1200" dirty="0">
                <a:latin typeface="+mj-lt"/>
              </a:endParaRPr>
            </a:p>
            <a:p>
              <a:pPr lvl="0"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>
                  <a:latin typeface="+mj-lt"/>
                </a:rPr>
                <a:t>Contextualized Housing Need</a:t>
              </a:r>
            </a:p>
            <a:p>
              <a:pPr lvl="0"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>
                  <a:latin typeface="+mj-lt"/>
                </a:rPr>
                <a:t>Feb – May</a:t>
              </a:r>
            </a:p>
            <a:p>
              <a:pPr lvl="0"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>
                  <a:latin typeface="+mj-lt"/>
                </a:rPr>
                <a:t>2022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kern="1200" dirty="0">
                <a:latin typeface="+mj-lt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A35BEBA-CF71-3841-B6AB-2B2662961951}"/>
                </a:ext>
              </a:extLst>
            </p:cNvPr>
            <p:cNvSpPr/>
            <p:nvPr/>
          </p:nvSpPr>
          <p:spPr>
            <a:xfrm>
              <a:off x="4719745" y="-214234"/>
              <a:ext cx="2108835" cy="1188720"/>
            </a:xfrm>
            <a:custGeom>
              <a:avLst/>
              <a:gdLst>
                <a:gd name="connsiteX0" fmla="*/ 0 w 1941711"/>
                <a:gd name="connsiteY0" fmla="*/ 0 h 776684"/>
                <a:gd name="connsiteX1" fmla="*/ 1553369 w 1941711"/>
                <a:gd name="connsiteY1" fmla="*/ 0 h 776684"/>
                <a:gd name="connsiteX2" fmla="*/ 1941711 w 1941711"/>
                <a:gd name="connsiteY2" fmla="*/ 388342 h 776684"/>
                <a:gd name="connsiteX3" fmla="*/ 1553369 w 1941711"/>
                <a:gd name="connsiteY3" fmla="*/ 776684 h 776684"/>
                <a:gd name="connsiteX4" fmla="*/ 0 w 1941711"/>
                <a:gd name="connsiteY4" fmla="*/ 776684 h 776684"/>
                <a:gd name="connsiteX5" fmla="*/ 388342 w 1941711"/>
                <a:gd name="connsiteY5" fmla="*/ 388342 h 776684"/>
                <a:gd name="connsiteX6" fmla="*/ 0 w 1941711"/>
                <a:gd name="connsiteY6" fmla="*/ 0 h 77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711" h="776684">
                  <a:moveTo>
                    <a:pt x="0" y="0"/>
                  </a:moveTo>
                  <a:lnTo>
                    <a:pt x="1553369" y="0"/>
                  </a:lnTo>
                  <a:lnTo>
                    <a:pt x="1941711" y="388342"/>
                  </a:lnTo>
                  <a:lnTo>
                    <a:pt x="1553369" y="776684"/>
                  </a:lnTo>
                  <a:lnTo>
                    <a:pt x="0" y="776684"/>
                  </a:lnTo>
                  <a:lnTo>
                    <a:pt x="388342" y="388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0346" tIns="21336" rIns="399010" bIns="21336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>
                <a:latin typeface="+mj-lt"/>
              </a:endParaRP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+mj-lt"/>
                </a:rPr>
                <a:t>Strategies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+mj-lt"/>
                </a:rPr>
                <a:t>Mar – Nov 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>
                  <a:latin typeface="+mj-lt"/>
                </a:rPr>
                <a:t>2022</a:t>
              </a:r>
              <a:endParaRPr lang="en-US" sz="1600" kern="1200" dirty="0">
                <a:latin typeface="+mj-lt"/>
              </a:endParaRP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600" kern="1200" dirty="0">
                <a:latin typeface="+mj-lt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C9061F2-1074-3544-A424-C919BF2C3C9F}"/>
                </a:ext>
              </a:extLst>
            </p:cNvPr>
            <p:cNvSpPr/>
            <p:nvPr/>
          </p:nvSpPr>
          <p:spPr>
            <a:xfrm>
              <a:off x="6299500" y="-214234"/>
              <a:ext cx="1959675" cy="1188720"/>
            </a:xfrm>
            <a:custGeom>
              <a:avLst/>
              <a:gdLst>
                <a:gd name="connsiteX0" fmla="*/ 0 w 1941711"/>
                <a:gd name="connsiteY0" fmla="*/ 0 h 776684"/>
                <a:gd name="connsiteX1" fmla="*/ 1553369 w 1941711"/>
                <a:gd name="connsiteY1" fmla="*/ 0 h 776684"/>
                <a:gd name="connsiteX2" fmla="*/ 1941711 w 1941711"/>
                <a:gd name="connsiteY2" fmla="*/ 388342 h 776684"/>
                <a:gd name="connsiteX3" fmla="*/ 1553369 w 1941711"/>
                <a:gd name="connsiteY3" fmla="*/ 776684 h 776684"/>
                <a:gd name="connsiteX4" fmla="*/ 0 w 1941711"/>
                <a:gd name="connsiteY4" fmla="*/ 776684 h 776684"/>
                <a:gd name="connsiteX5" fmla="*/ 388342 w 1941711"/>
                <a:gd name="connsiteY5" fmla="*/ 388342 h 776684"/>
                <a:gd name="connsiteX6" fmla="*/ 0 w 1941711"/>
                <a:gd name="connsiteY6" fmla="*/ 0 h 77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711" h="776684">
                  <a:moveTo>
                    <a:pt x="0" y="0"/>
                  </a:moveTo>
                  <a:lnTo>
                    <a:pt x="1553369" y="0"/>
                  </a:lnTo>
                  <a:lnTo>
                    <a:pt x="1941711" y="388342"/>
                  </a:lnTo>
                  <a:lnTo>
                    <a:pt x="1553369" y="776684"/>
                  </a:lnTo>
                  <a:lnTo>
                    <a:pt x="0" y="776684"/>
                  </a:lnTo>
                  <a:lnTo>
                    <a:pt x="388342" y="388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0346" tIns="21336" rIns="399010" bIns="21336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>
                  <a:latin typeface="+mj-lt"/>
                </a:rPr>
                <a:t>Draft HPS</a:t>
              </a:r>
            </a:p>
            <a:p>
              <a:pPr lvl="0"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>
                  <a:latin typeface="+mj-lt"/>
                </a:rPr>
                <a:t>Aug – Jan</a:t>
              </a:r>
            </a:p>
            <a:p>
              <a:pPr lvl="0" algn="ctr" defTabSz="355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dirty="0">
                  <a:latin typeface="+mj-lt"/>
                </a:rPr>
                <a:t>2022- 2023</a:t>
              </a: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41EE966-39D5-9C4B-ACB5-6B1B1E1F8924}"/>
                </a:ext>
              </a:extLst>
            </p:cNvPr>
            <p:cNvSpPr/>
            <p:nvPr/>
          </p:nvSpPr>
          <p:spPr>
            <a:xfrm>
              <a:off x="7849024" y="-214234"/>
              <a:ext cx="1989176" cy="1188720"/>
            </a:xfrm>
            <a:custGeom>
              <a:avLst/>
              <a:gdLst>
                <a:gd name="connsiteX0" fmla="*/ 0 w 1941711"/>
                <a:gd name="connsiteY0" fmla="*/ 0 h 776684"/>
                <a:gd name="connsiteX1" fmla="*/ 1553369 w 1941711"/>
                <a:gd name="connsiteY1" fmla="*/ 0 h 776684"/>
                <a:gd name="connsiteX2" fmla="*/ 1941711 w 1941711"/>
                <a:gd name="connsiteY2" fmla="*/ 388342 h 776684"/>
                <a:gd name="connsiteX3" fmla="*/ 1553369 w 1941711"/>
                <a:gd name="connsiteY3" fmla="*/ 776684 h 776684"/>
                <a:gd name="connsiteX4" fmla="*/ 0 w 1941711"/>
                <a:gd name="connsiteY4" fmla="*/ 776684 h 776684"/>
                <a:gd name="connsiteX5" fmla="*/ 388342 w 1941711"/>
                <a:gd name="connsiteY5" fmla="*/ 388342 h 776684"/>
                <a:gd name="connsiteX6" fmla="*/ 0 w 1941711"/>
                <a:gd name="connsiteY6" fmla="*/ 0 h 77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1711" h="776684">
                  <a:moveTo>
                    <a:pt x="0" y="0"/>
                  </a:moveTo>
                  <a:lnTo>
                    <a:pt x="1553369" y="0"/>
                  </a:lnTo>
                  <a:lnTo>
                    <a:pt x="1941711" y="388342"/>
                  </a:lnTo>
                  <a:lnTo>
                    <a:pt x="1553369" y="776684"/>
                  </a:lnTo>
                  <a:lnTo>
                    <a:pt x="0" y="776684"/>
                  </a:lnTo>
                  <a:lnTo>
                    <a:pt x="388342" y="38834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0346" tIns="21336" rIns="399010" bIns="21336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+mj-lt"/>
                </a:rPr>
                <a:t>Final HPS &amp; Adoption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latin typeface="+mj-lt"/>
                </a:rPr>
                <a:t>Feb – May</a:t>
              </a:r>
            </a:p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dirty="0">
                  <a:latin typeface="+mj-lt"/>
                </a:rPr>
                <a:t>2023</a:t>
              </a:r>
              <a:endParaRPr lang="en-US" sz="1600" kern="1200" dirty="0">
                <a:latin typeface="+mj-lt"/>
              </a:endParaRPr>
            </a:p>
          </p:txBody>
        </p:sp>
      </p:grpSp>
      <p:sp>
        <p:nvSpPr>
          <p:cNvPr id="2" name="5-Point Star 1">
            <a:extLst>
              <a:ext uri="{FF2B5EF4-FFF2-40B4-BE49-F238E27FC236}">
                <a16:creationId xmlns:a16="http://schemas.microsoft.com/office/drawing/2014/main" id="{80EE7084-523E-0B41-BD42-868493D9E526}"/>
              </a:ext>
            </a:extLst>
          </p:cNvPr>
          <p:cNvSpPr/>
          <p:nvPr/>
        </p:nvSpPr>
        <p:spPr>
          <a:xfrm>
            <a:off x="3398235" y="4083116"/>
            <a:ext cx="567160" cy="493779"/>
          </a:xfrm>
          <a:prstGeom prst="star5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CD8FE-ABA8-9143-9A7D-F73C18B936D7}"/>
              </a:ext>
            </a:extLst>
          </p:cNvPr>
          <p:cNvSpPr txBox="1"/>
          <p:nvPr/>
        </p:nvSpPr>
        <p:spPr>
          <a:xfrm>
            <a:off x="3367563" y="4551696"/>
            <a:ext cx="155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accent3"/>
                </a:solidFill>
                <a:latin typeface="+mn-lt"/>
              </a:rPr>
              <a:t>We are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6F8C0C-D040-4142-9B07-6E4B822DD0E0}"/>
              </a:ext>
            </a:extLst>
          </p:cNvPr>
          <p:cNvSpPr txBox="1">
            <a:spLocks noChangeAspect="1"/>
          </p:cNvSpPr>
          <p:nvPr/>
        </p:nvSpPr>
        <p:spPr>
          <a:xfrm>
            <a:off x="1400482" y="1993057"/>
            <a:ext cx="1959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Project Kickoff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F315AE-B9D3-4D4D-ADCB-AC9396485809}"/>
              </a:ext>
            </a:extLst>
          </p:cNvPr>
          <p:cNvSpPr>
            <a:spLocks noChangeAspect="1"/>
          </p:cNvSpPr>
          <p:nvPr/>
        </p:nvSpPr>
        <p:spPr>
          <a:xfrm>
            <a:off x="1382179" y="4993115"/>
            <a:ext cx="1892642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Summary of major tasks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Project schedule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1BA48D-481B-0544-B8B5-696B743CDCEB}"/>
              </a:ext>
            </a:extLst>
          </p:cNvPr>
          <p:cNvSpPr txBox="1">
            <a:spLocks noChangeAspect="1"/>
          </p:cNvSpPr>
          <p:nvPr/>
        </p:nvSpPr>
        <p:spPr>
          <a:xfrm>
            <a:off x="5221148" y="3377152"/>
            <a:ext cx="1883421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CC meetings (#2-5)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PC presentation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Council presentation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265C98-FF49-074F-AD39-927F1E697F7D}"/>
              </a:ext>
            </a:extLst>
          </p:cNvPr>
          <p:cNvSpPr txBox="1">
            <a:spLocks noChangeAspect="1"/>
          </p:cNvSpPr>
          <p:nvPr/>
        </p:nvSpPr>
        <p:spPr>
          <a:xfrm>
            <a:off x="7164996" y="3095044"/>
            <a:ext cx="183018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3">
              <a:spcAft>
                <a:spcPts val="800"/>
              </a:spcAft>
            </a:pPr>
            <a:endParaRPr lang="en-US" sz="1200" dirty="0">
              <a:latin typeface="+mn-lt"/>
            </a:endParaRP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CC meeting #6 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Open house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PC presentation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Council presentation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937275-CD36-5E46-8AA6-922EC9B600D2}"/>
              </a:ext>
            </a:extLst>
          </p:cNvPr>
          <p:cNvSpPr txBox="1">
            <a:spLocks noChangeAspect="1"/>
          </p:cNvSpPr>
          <p:nvPr/>
        </p:nvSpPr>
        <p:spPr>
          <a:xfrm>
            <a:off x="9020467" y="3389065"/>
            <a:ext cx="183018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PC presentation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Book"/>
              </a:rPr>
              <a:t>Council presentation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7ADBD08-A1C3-2548-96F9-CEF64DD8DBB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BF0DF1-AEE8-814E-A5FA-8134983830CA}"/>
              </a:ext>
            </a:extLst>
          </p:cNvPr>
          <p:cNvSpPr>
            <a:spLocks noChangeAspect="1"/>
          </p:cNvSpPr>
          <p:nvPr/>
        </p:nvSpPr>
        <p:spPr>
          <a:xfrm>
            <a:off x="5162088" y="4981286"/>
            <a:ext cx="2014732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Memos summarizing existing / potential measures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Summary of developer interviews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D93BB2-6557-5B4D-8A89-F5DD03B6EE50}"/>
              </a:ext>
            </a:extLst>
          </p:cNvPr>
          <p:cNvSpPr>
            <a:spLocks noChangeAspect="1"/>
          </p:cNvSpPr>
          <p:nvPr/>
        </p:nvSpPr>
        <p:spPr>
          <a:xfrm>
            <a:off x="7160126" y="5045241"/>
            <a:ext cx="18926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Draft HPS report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2DDDAE6-5EA1-8A43-A949-78B32B84DD42}"/>
              </a:ext>
            </a:extLst>
          </p:cNvPr>
          <p:cNvSpPr>
            <a:spLocks noChangeAspect="1"/>
          </p:cNvSpPr>
          <p:nvPr/>
        </p:nvSpPr>
        <p:spPr>
          <a:xfrm>
            <a:off x="9046082" y="5057224"/>
            <a:ext cx="18926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Final HPS report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C09CC-3F7F-B94C-BE68-AE41AD569F60}"/>
              </a:ext>
            </a:extLst>
          </p:cNvPr>
          <p:cNvSpPr txBox="1">
            <a:spLocks noChangeAspect="1"/>
          </p:cNvSpPr>
          <p:nvPr/>
        </p:nvSpPr>
        <p:spPr>
          <a:xfrm>
            <a:off x="5152209" y="1905699"/>
            <a:ext cx="1935332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Identify policy gaps &amp; potential strategies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Evaluate strategies</a:t>
            </a:r>
          </a:p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Engage housing producers &amp; service providers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C615A8-1B70-D54F-A364-6D2DB2D69F5E}"/>
              </a:ext>
            </a:extLst>
          </p:cNvPr>
          <p:cNvSpPr txBox="1">
            <a:spLocks noChangeAspect="1"/>
          </p:cNvSpPr>
          <p:nvPr/>
        </p:nvSpPr>
        <p:spPr>
          <a:xfrm>
            <a:off x="7132013" y="2035085"/>
            <a:ext cx="182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Compile and have public review of the report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8EC59B-28CB-B148-B729-F2502991CAF1}"/>
              </a:ext>
            </a:extLst>
          </p:cNvPr>
          <p:cNvSpPr txBox="1">
            <a:spLocks noChangeAspect="1"/>
          </p:cNvSpPr>
          <p:nvPr/>
        </p:nvSpPr>
        <p:spPr>
          <a:xfrm>
            <a:off x="8994624" y="2013538"/>
            <a:ext cx="2064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6192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Franklin Gothic Medium"/>
              </a:rPr>
              <a:t>Adopt the strategy</a:t>
            </a:r>
          </a:p>
        </p:txBody>
      </p:sp>
    </p:spTree>
    <p:extLst>
      <p:ext uri="{BB962C8B-B14F-4D97-AF65-F5344CB8AC3E}">
        <p14:creationId xmlns:p14="http://schemas.microsoft.com/office/powerpoint/2010/main" val="71546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16FE54-C81D-DA48-98E9-B86A3C27594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08114" y="1068780"/>
            <a:ext cx="6009560" cy="5258467"/>
          </a:xfrm>
        </p:spPr>
        <p:txBody>
          <a:bodyPr/>
          <a:lstStyle/>
          <a:p>
            <a:r>
              <a:rPr lang="en-US" dirty="0"/>
              <a:t>Build on Newberg efforts to meet the city’s housing needs</a:t>
            </a:r>
          </a:p>
          <a:p>
            <a:pPr lvl="1"/>
            <a:r>
              <a:rPr lang="en-US" sz="2000" dirty="0"/>
              <a:t>Housing Needs Analysis </a:t>
            </a:r>
          </a:p>
          <a:p>
            <a:pPr lvl="1"/>
            <a:r>
              <a:rPr lang="en-US" sz="2000" dirty="0"/>
              <a:t>Newberg Housing Strategy</a:t>
            </a:r>
          </a:p>
          <a:p>
            <a:pPr lvl="1"/>
            <a:r>
              <a:rPr lang="en-US" sz="2000" dirty="0"/>
              <a:t>Middle Housing – Community Outreach</a:t>
            </a:r>
          </a:p>
          <a:p>
            <a:pPr lvl="1"/>
            <a:r>
              <a:rPr lang="en-US" sz="2000" dirty="0"/>
              <a:t>Housing Newberg Group</a:t>
            </a:r>
          </a:p>
          <a:p>
            <a:pPr lvl="1"/>
            <a:r>
              <a:rPr lang="en-US" sz="2000" dirty="0"/>
              <a:t>Affordable Housing Task Force</a:t>
            </a:r>
          </a:p>
          <a:p>
            <a:r>
              <a:rPr lang="en-US" dirty="0"/>
              <a:t>The City was given a grant by DLCD to complete the HPS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5AAD34-FA77-FC47-8070-60721071E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36" y="1393390"/>
            <a:ext cx="5461000" cy="44069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BE7450E-014B-834E-974A-751A0EAB11A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Why is Newberg Conducting an HPS?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DC40B-1E86-1349-AB8D-A4F53E6924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EBD2A-3414-A74A-B50A-0B278C1C53B3}"/>
              </a:ext>
            </a:extLst>
          </p:cNvPr>
          <p:cNvSpPr txBox="1"/>
          <p:nvPr/>
        </p:nvSpPr>
        <p:spPr>
          <a:xfrm>
            <a:off x="6661288" y="1068780"/>
            <a:ext cx="492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Cost Burden by Tenure, Newberg, 2015-2019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9E208-ECA5-5A44-9BD7-49ADEE9F5041}"/>
              </a:ext>
            </a:extLst>
          </p:cNvPr>
          <p:cNvSpPr txBox="1"/>
          <p:nvPr/>
        </p:nvSpPr>
        <p:spPr>
          <a:xfrm>
            <a:off x="6877419" y="5419887"/>
            <a:ext cx="37761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Franklin Gothic Book" panose="020B0503020102020204" pitchFamily="34" charset="0"/>
                <a:ea typeface="MS PGothic" panose="020B0600070205080204" pitchFamily="34" charset="-128"/>
                <a:cs typeface="Times New Roman" pitchFamily="2" charset="0"/>
              </a:rPr>
              <a:t>Source: U.S. Census, American Community Survey 2015-2019</a:t>
            </a:r>
            <a:endParaRPr lang="en-US" sz="105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2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7604D0-F0C6-8D4C-B4AF-AD95FDD26DB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Cost Burden by Tenure and Income, 2015-2019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5657E-FB97-124D-A12D-422E8FCE6E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DE972D7-EB7D-5C45-9D48-1B9BE8188FF1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130491-0DFC-974D-B786-05E40BB3506B}"/>
              </a:ext>
            </a:extLst>
          </p:cNvPr>
          <p:cNvSpPr/>
          <p:nvPr/>
        </p:nvSpPr>
        <p:spPr>
          <a:xfrm>
            <a:off x="609600" y="6352401"/>
            <a:ext cx="6839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ranklin Gothic Book" panose="020B0503020102020204" pitchFamily="34" charset="0"/>
                <a:ea typeface="MS PGothic" panose="020B0600070205080204" pitchFamily="34" charset="-128"/>
                <a:cs typeface="Times New Roman" pitchFamily="2" charset="0"/>
              </a:rPr>
              <a:t>Source: U.S. Census, American Community Survey 2015-2019</a:t>
            </a:r>
            <a:endParaRPr lang="en-US" sz="1200" dirty="0">
              <a:latin typeface="Franklin Gothic Book" panose="020B05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9AD5C-660C-8647-833F-1D384B6A2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41550"/>
            <a:ext cx="6019800" cy="3365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530C1C-57E8-1449-8A8F-D2364D9C536B}"/>
              </a:ext>
            </a:extLst>
          </p:cNvPr>
          <p:cNvSpPr txBox="1"/>
          <p:nvPr/>
        </p:nvSpPr>
        <p:spPr>
          <a:xfrm>
            <a:off x="6355195" y="1014215"/>
            <a:ext cx="499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Cost Burden by Income for </a:t>
            </a:r>
            <a:r>
              <a:rPr lang="en-US" b="1" dirty="0">
                <a:latin typeface="+mn-lt"/>
              </a:rPr>
              <a:t>Owner</a:t>
            </a:r>
            <a:r>
              <a:rPr lang="en-US" dirty="0">
                <a:latin typeface="+mn-lt"/>
              </a:rPr>
              <a:t> Households, Newberg, 2015-2019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6D12B-7A9B-D24F-AC70-AC28D8191F78}"/>
              </a:ext>
            </a:extLst>
          </p:cNvPr>
          <p:cNvSpPr txBox="1"/>
          <p:nvPr/>
        </p:nvSpPr>
        <p:spPr>
          <a:xfrm>
            <a:off x="657841" y="1014215"/>
            <a:ext cx="517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Cost Burden by Income for </a:t>
            </a:r>
            <a:r>
              <a:rPr lang="en-US" b="1" dirty="0">
                <a:latin typeface="+mn-lt"/>
              </a:rPr>
              <a:t>Renter</a:t>
            </a:r>
            <a:r>
              <a:rPr lang="en-US" dirty="0">
                <a:latin typeface="+mn-lt"/>
              </a:rPr>
              <a:t> Households, Newberg, 2015-2019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4A220-7A42-4B43-8439-F47F628A1508}"/>
              </a:ext>
            </a:extLst>
          </p:cNvPr>
          <p:cNvSpPr/>
          <p:nvPr/>
        </p:nvSpPr>
        <p:spPr>
          <a:xfrm>
            <a:off x="917090" y="1975031"/>
            <a:ext cx="2898090" cy="328276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583A59-98D4-EB46-B2F1-0140C1FA0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622" y="2330450"/>
            <a:ext cx="6146800" cy="3276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9A690-1212-BC40-AF7D-08D46C8CF933}"/>
              </a:ext>
            </a:extLst>
          </p:cNvPr>
          <p:cNvSpPr/>
          <p:nvPr/>
        </p:nvSpPr>
        <p:spPr>
          <a:xfrm>
            <a:off x="7129830" y="1975031"/>
            <a:ext cx="3044183" cy="3276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B3710-BCA1-4E13-93E5-18E725223661}"/>
              </a:ext>
            </a:extLst>
          </p:cNvPr>
          <p:cNvSpPr txBox="1"/>
          <p:nvPr/>
        </p:nvSpPr>
        <p:spPr>
          <a:xfrm>
            <a:off x="1115736" y="2241550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93%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D8234-A379-4A65-9DB0-9AF65BD68B46}"/>
              </a:ext>
            </a:extLst>
          </p:cNvPr>
          <p:cNvSpPr txBox="1"/>
          <p:nvPr/>
        </p:nvSpPr>
        <p:spPr>
          <a:xfrm>
            <a:off x="2160059" y="2258538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94%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B8F34-8A0C-4409-8A00-6F9C60F5CC48}"/>
              </a:ext>
            </a:extLst>
          </p:cNvPr>
          <p:cNvSpPr txBox="1"/>
          <p:nvPr/>
        </p:nvSpPr>
        <p:spPr>
          <a:xfrm>
            <a:off x="3130667" y="2998168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63%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56C174-FDA2-4E91-B96D-11C0AF08A1E0}"/>
              </a:ext>
            </a:extLst>
          </p:cNvPr>
          <p:cNvSpPr txBox="1"/>
          <p:nvPr/>
        </p:nvSpPr>
        <p:spPr>
          <a:xfrm>
            <a:off x="4165164" y="3543452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40%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F0020E-5186-42ED-936A-8F57DCE905AB}"/>
              </a:ext>
            </a:extLst>
          </p:cNvPr>
          <p:cNvSpPr txBox="1"/>
          <p:nvPr/>
        </p:nvSpPr>
        <p:spPr>
          <a:xfrm>
            <a:off x="5173271" y="4399129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4%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A5A8AD-EB11-4BDC-8C1E-11980AFC52DC}"/>
              </a:ext>
            </a:extLst>
          </p:cNvPr>
          <p:cNvSpPr txBox="1"/>
          <p:nvPr/>
        </p:nvSpPr>
        <p:spPr>
          <a:xfrm>
            <a:off x="7345854" y="2395294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92%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4EE8D-6C68-4221-A8F8-41D3B412F5B5}"/>
              </a:ext>
            </a:extLst>
          </p:cNvPr>
          <p:cNvSpPr txBox="1"/>
          <p:nvPr/>
        </p:nvSpPr>
        <p:spPr>
          <a:xfrm>
            <a:off x="8334427" y="3249066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55%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06C14-6FB8-4E68-9BCC-671381731932}"/>
              </a:ext>
            </a:extLst>
          </p:cNvPr>
          <p:cNvSpPr txBox="1"/>
          <p:nvPr/>
        </p:nvSpPr>
        <p:spPr>
          <a:xfrm>
            <a:off x="9406921" y="3249065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55%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F4AE70-1365-47C7-9978-77C089CC7C5F}"/>
              </a:ext>
            </a:extLst>
          </p:cNvPr>
          <p:cNvSpPr txBox="1"/>
          <p:nvPr/>
        </p:nvSpPr>
        <p:spPr>
          <a:xfrm>
            <a:off x="10424614" y="3531894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43%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CB42B2-86A1-4052-BDDE-0A589FCAA4D1}"/>
              </a:ext>
            </a:extLst>
          </p:cNvPr>
          <p:cNvSpPr txBox="1"/>
          <p:nvPr/>
        </p:nvSpPr>
        <p:spPr>
          <a:xfrm>
            <a:off x="11449469" y="4260629"/>
            <a:ext cx="520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1200054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509EFC-75E8-FB42-B42A-D5883AC9CE6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181243177"/>
              </p:ext>
            </p:extLst>
          </p:nvPr>
        </p:nvGraphicFramePr>
        <p:xfrm>
          <a:off x="1671917" y="699731"/>
          <a:ext cx="9910483" cy="611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927B147E-A7E8-534D-8F69-FBA565556AA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How is the HPS Connected to the HNA?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16D90-4640-7C4A-B81C-A033958FFC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88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F477A4-951D-A74B-98E7-90858327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35" y="2051846"/>
            <a:ext cx="11932530" cy="309132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C18BDED-EDA3-814D-AAEF-539CF34ED5B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Project Schedule and Primary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9FD03-B5E3-6F45-81FA-9D20F89FD2F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0B8D28D-DED6-F14B-A3A6-0086DACCE5E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C7145-BE9B-1A4B-8750-7C5C919614F9}"/>
              </a:ext>
            </a:extLst>
          </p:cNvPr>
          <p:cNvSpPr txBox="1"/>
          <p:nvPr/>
        </p:nvSpPr>
        <p:spPr>
          <a:xfrm>
            <a:off x="4670511" y="810499"/>
            <a:ext cx="904461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We are here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4E65FF-2163-D743-B23F-5DBA72B617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22741" y="1474908"/>
            <a:ext cx="0" cy="576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23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63CF44A5-3002-2648-810D-3D982356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4668838"/>
            <a:ext cx="8559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Trebuchet MS" panose="020B0703020202090204" pitchFamily="34" charset="0"/>
              <a:cs typeface="Gill Sans Light" panose="020B0302020104020203" pitchFamily="34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AA3A0-6A43-0548-A858-E46E2C36D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42"/>
            <a:ext cx="12192000" cy="3658842"/>
          </a:xfrm>
          <a:prstGeom prst="rect">
            <a:avLst/>
          </a:prstGeom>
        </p:spPr>
      </p:pic>
      <p:sp>
        <p:nvSpPr>
          <p:cNvPr id="17410" name="Text Placeholder 2">
            <a:extLst>
              <a:ext uri="{FF2B5EF4-FFF2-40B4-BE49-F238E27FC236}">
                <a16:creationId xmlns:a16="http://schemas.microsoft.com/office/drawing/2014/main" id="{C6B4C4D9-7DD0-C44C-B478-8B9BF526DEDD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1797049" y="3854450"/>
            <a:ext cx="9874393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cs typeface="Gill Sans Light" panose="020B0302020104020203" pitchFamily="34" charset="-79"/>
              </a:rPr>
              <a:t>Key Housing Needs in Newberg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601E8-4464-0A47-A18F-A7D5AB7493E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5543" y="918043"/>
            <a:ext cx="10776857" cy="5449420"/>
          </a:xfrm>
        </p:spPr>
        <p:txBody>
          <a:bodyPr/>
          <a:lstStyle/>
          <a:p>
            <a:r>
              <a:rPr lang="en-US" dirty="0">
                <a:latin typeface="+mn-lt"/>
              </a:rPr>
              <a:t>Housing that is affordable based on income</a:t>
            </a:r>
          </a:p>
          <a:p>
            <a:pPr lvl="1"/>
            <a:r>
              <a:rPr lang="en-US" sz="2400" dirty="0">
                <a:latin typeface="+mn-lt"/>
              </a:rPr>
              <a:t>Access to housing where housing costs are less than 30% of a households’ gross income</a:t>
            </a:r>
          </a:p>
          <a:p>
            <a:pPr lvl="2"/>
            <a:r>
              <a:rPr lang="en-US" dirty="0">
                <a:latin typeface="+mn-lt"/>
              </a:rPr>
              <a:t>HUD standard that does not account for wealth, debts, special costs</a:t>
            </a:r>
          </a:p>
          <a:p>
            <a:r>
              <a:rPr lang="en-US" dirty="0">
                <a:latin typeface="+mn-lt"/>
              </a:rPr>
              <a:t>Access to housing that meets the unique needs of a household</a:t>
            </a:r>
            <a:endParaRPr lang="en-US" sz="2400" dirty="0">
              <a:latin typeface="+mn-lt"/>
            </a:endParaRPr>
          </a:p>
          <a:p>
            <a:pPr lvl="1"/>
            <a:r>
              <a:rPr lang="en-US" sz="2400" dirty="0">
                <a:latin typeface="+mn-lt"/>
              </a:rPr>
              <a:t>Size and household composition</a:t>
            </a:r>
          </a:p>
          <a:p>
            <a:pPr lvl="1"/>
            <a:r>
              <a:rPr lang="en-US" sz="2400" dirty="0">
                <a:latin typeface="+mn-lt"/>
              </a:rPr>
              <a:t>Location relative to work and school, ”high opportunity” areas</a:t>
            </a:r>
          </a:p>
          <a:p>
            <a:pPr lvl="1"/>
            <a:r>
              <a:rPr lang="en-US" sz="2400" dirty="0">
                <a:latin typeface="+mn-lt"/>
              </a:rPr>
              <a:t>Characteristics of unit and neighborhood</a:t>
            </a:r>
          </a:p>
          <a:p>
            <a:pPr lvl="1"/>
            <a:r>
              <a:rPr lang="en-US" sz="2400" dirty="0">
                <a:latin typeface="+mn-lt"/>
              </a:rPr>
              <a:t>Access without discrimination (Fair Housing)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6D3C08-AFBE-7A45-9502-0F0B46F9B67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What is Housing Need?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DE854-B1AB-3A43-8BDB-F5CC1A30B4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5165D1CB-47BF-0242-9CA4-5BF82388113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147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O Palette 2019">
      <a:dk1>
        <a:srgbClr val="000000"/>
      </a:dk1>
      <a:lt1>
        <a:srgbClr val="FFFFFF"/>
      </a:lt1>
      <a:dk2>
        <a:srgbClr val="002C57"/>
      </a:dk2>
      <a:lt2>
        <a:srgbClr val="D1D1D1"/>
      </a:lt2>
      <a:accent1>
        <a:srgbClr val="0DAEC1"/>
      </a:accent1>
      <a:accent2>
        <a:srgbClr val="F1B600"/>
      </a:accent2>
      <a:accent3>
        <a:srgbClr val="E57B00"/>
      </a:accent3>
      <a:accent4>
        <a:srgbClr val="4FB947"/>
      </a:accent4>
      <a:accent5>
        <a:srgbClr val="A0508A"/>
      </a:accent5>
      <a:accent6>
        <a:srgbClr val="2B4F8A"/>
      </a:accent6>
      <a:hlink>
        <a:srgbClr val="5F5F5F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 ECO PPT Template_Widescreen  -  Compatibility Mode" id="{E2CF0A13-A846-EA46-BAFC-BEE6AE4F62C6}" vid="{B48845EF-CD33-2F44-A838-D7198D2F8B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1961</TotalTime>
  <Words>2498</Words>
  <Application>Microsoft Macintosh PowerPoint</Application>
  <PresentationFormat>Widescreen</PresentationFormat>
  <Paragraphs>418</Paragraphs>
  <Slides>36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Calibri</vt:lpstr>
      <vt:lpstr>Franklin Gothic Book</vt:lpstr>
      <vt:lpstr>Franklin Gothic Book Regular</vt:lpstr>
      <vt:lpstr>Franklin Gothic Medium</vt:lpstr>
      <vt:lpstr>Gill Sans</vt:lpstr>
      <vt:lpstr>Gill Sans Light</vt:lpstr>
      <vt:lpstr>Gill Sans MT</vt:lpstr>
      <vt:lpstr>Lato Light</vt:lpstr>
      <vt:lpstr>Roboto Light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Goodman</dc:creator>
  <cp:lastModifiedBy>Beth Goodman</cp:lastModifiedBy>
  <cp:revision>194</cp:revision>
  <dcterms:created xsi:type="dcterms:W3CDTF">2022-01-25T19:14:05Z</dcterms:created>
  <dcterms:modified xsi:type="dcterms:W3CDTF">2022-04-13T00:38:56Z</dcterms:modified>
</cp:coreProperties>
</file>