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3" r:id="rId3"/>
  </p:sldMasterIdLst>
  <p:notesMasterIdLst>
    <p:notesMasterId r:id="rId31"/>
  </p:notesMasterIdLst>
  <p:handoutMasterIdLst>
    <p:handoutMasterId r:id="rId32"/>
  </p:handoutMasterIdLst>
  <p:sldIdLst>
    <p:sldId id="257" r:id="rId4"/>
    <p:sldId id="297" r:id="rId5"/>
    <p:sldId id="269" r:id="rId6"/>
    <p:sldId id="296" r:id="rId7"/>
    <p:sldId id="270" r:id="rId8"/>
    <p:sldId id="273" r:id="rId9"/>
    <p:sldId id="283" r:id="rId10"/>
    <p:sldId id="291" r:id="rId11"/>
    <p:sldId id="299" r:id="rId12"/>
    <p:sldId id="300" r:id="rId13"/>
    <p:sldId id="275" r:id="rId14"/>
    <p:sldId id="276" r:id="rId15"/>
    <p:sldId id="284" r:id="rId16"/>
    <p:sldId id="301" r:id="rId17"/>
    <p:sldId id="302" r:id="rId18"/>
    <p:sldId id="278" r:id="rId19"/>
    <p:sldId id="293" r:id="rId20"/>
    <p:sldId id="280" r:id="rId21"/>
    <p:sldId id="281" r:id="rId22"/>
    <p:sldId id="303" r:id="rId23"/>
    <p:sldId id="294" r:id="rId24"/>
    <p:sldId id="282" r:id="rId25"/>
    <p:sldId id="298" r:id="rId26"/>
    <p:sldId id="285" r:id="rId27"/>
    <p:sldId id="288" r:id="rId28"/>
    <p:sldId id="289" r:id="rId29"/>
    <p:sldId id="29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varScale="1">
        <p:scale>
          <a:sx n="102" d="100"/>
          <a:sy n="102" d="100"/>
        </p:scale>
        <p:origin x="835"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EE77DB-1389-41A3-9EE9-BAF8C57D08A9}" type="datetimeFigureOut">
              <a:rPr lang="en-US" smtClean="0"/>
              <a:t>7/19/2018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4F1EDF-E697-422D-94D3-3AB489710584}" type="slidenum">
              <a:rPr lang="en-US" smtClean="0"/>
              <a:t>‹#›</a:t>
            </a:fld>
            <a:endParaRPr lang="en-US" dirty="0"/>
          </a:p>
        </p:txBody>
      </p:sp>
    </p:spTree>
    <p:extLst>
      <p:ext uri="{BB962C8B-B14F-4D97-AF65-F5344CB8AC3E}">
        <p14:creationId xmlns:p14="http://schemas.microsoft.com/office/powerpoint/2010/main" val="37505074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49AED-2701-4563-8C53-40795C402EBA}" type="datetimeFigureOut">
              <a:rPr lang="en-US" smtClean="0"/>
              <a:t>7/19/2018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2E7E2-C79F-43C9-B2C6-59CA0DFC87FF}" type="slidenum">
              <a:rPr lang="en-US" smtClean="0"/>
              <a:t>‹#›</a:t>
            </a:fld>
            <a:endParaRPr lang="en-US" dirty="0"/>
          </a:p>
        </p:txBody>
      </p:sp>
    </p:spTree>
    <p:extLst>
      <p:ext uri="{BB962C8B-B14F-4D97-AF65-F5344CB8AC3E}">
        <p14:creationId xmlns:p14="http://schemas.microsoft.com/office/powerpoint/2010/main" val="72490964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7/19/2018 8:33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Tree>
    <p:extLst>
      <p:ext uri="{BB962C8B-B14F-4D97-AF65-F5344CB8AC3E}">
        <p14:creationId xmlns:p14="http://schemas.microsoft.com/office/powerpoint/2010/main" val="532993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userDrawn="1"/>
        </p:nvPicPr>
        <p:blipFill>
          <a:blip r:embed="rId3"/>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61" r:id="rId11"/>
  </p:sldLayoutIdLst>
  <p:transition>
    <p:fade/>
  </p:transition>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4"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jp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3990" y="1066800"/>
            <a:ext cx="7681913" cy="3048000"/>
          </a:xfrm>
        </p:spPr>
        <p:txBody>
          <a:bodyPr/>
          <a:lstStyle/>
          <a:p>
            <a:r>
              <a:rPr lang="en-US" dirty="0" smtClean="0"/>
              <a:t>Newberg Economic Development Strategy Annual Report  </a:t>
            </a:r>
            <a:br>
              <a:rPr lang="en-US" dirty="0" smtClean="0"/>
            </a:br>
            <a:r>
              <a:rPr lang="en-US" dirty="0" smtClean="0"/>
              <a:t>August 2018</a:t>
            </a:r>
            <a:endParaRPr lang="en-US" dirty="0"/>
          </a:p>
        </p:txBody>
      </p:sp>
      <p:sp>
        <p:nvSpPr>
          <p:cNvPr id="3" name="Subtitle 2"/>
          <p:cNvSpPr>
            <a:spLocks noGrp="1"/>
          </p:cNvSpPr>
          <p:nvPr>
            <p:ph type="subTitle" idx="1"/>
          </p:nvPr>
        </p:nvSpPr>
        <p:spPr>
          <a:xfrm>
            <a:off x="730249" y="4344988"/>
            <a:ext cx="7681913" cy="1370012"/>
          </a:xfrm>
        </p:spPr>
        <p:txBody>
          <a:bodyPr>
            <a:normAutofit/>
          </a:bodyPr>
          <a:lstStyle/>
          <a:p>
            <a:endParaRPr lang="en-US" dirty="0" smtClean="0"/>
          </a:p>
          <a:p>
            <a:endParaRPr lang="en-US"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5257800"/>
            <a:ext cx="1710027" cy="11608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5600" y="5447112"/>
            <a:ext cx="2838450" cy="97155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05600" y="5003364"/>
            <a:ext cx="1900279" cy="1415298"/>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Industrial Sector Accomplishments </a:t>
            </a:r>
            <a:r>
              <a:rPr lang="en-US" dirty="0" smtClean="0"/>
              <a:t>– </a:t>
            </a:r>
            <a:r>
              <a:rPr lang="en-US" u="sng" dirty="0" smtClean="0"/>
              <a:t>Supply of Industrial Land Actions</a:t>
            </a:r>
            <a:endParaRPr lang="en-US" u="sng" dirty="0"/>
          </a:p>
        </p:txBody>
      </p:sp>
      <p:sp>
        <p:nvSpPr>
          <p:cNvPr id="3" name="Content Placeholder 2"/>
          <p:cNvSpPr>
            <a:spLocks noGrp="1"/>
          </p:cNvSpPr>
          <p:nvPr>
            <p:ph idx="1"/>
          </p:nvPr>
        </p:nvSpPr>
        <p:spPr>
          <a:xfrm>
            <a:off x="381000" y="2362200"/>
            <a:ext cx="8382000" cy="2856167"/>
          </a:xfrm>
        </p:spPr>
        <p:txBody>
          <a:bodyPr/>
          <a:lstStyle/>
          <a:p>
            <a:r>
              <a:rPr lang="en-US" dirty="0"/>
              <a:t>Update sanitary sewer master </a:t>
            </a:r>
            <a:r>
              <a:rPr lang="en-US" dirty="0" smtClean="0"/>
              <a:t>plan (1.8.4)</a:t>
            </a:r>
          </a:p>
          <a:p>
            <a:r>
              <a:rPr lang="en-US" dirty="0"/>
              <a:t>On-going coordination with utility </a:t>
            </a:r>
            <a:r>
              <a:rPr lang="en-US" dirty="0" smtClean="0"/>
              <a:t>companies (1.8.5)</a:t>
            </a:r>
          </a:p>
          <a:p>
            <a:r>
              <a:rPr lang="en-US" dirty="0" smtClean="0"/>
              <a:t>Work </a:t>
            </a:r>
            <a:r>
              <a:rPr lang="en-US" dirty="0"/>
              <a:t>with stakeholders to obtain funding for the east leg of the Newberg-Dundee </a:t>
            </a:r>
            <a:r>
              <a:rPr lang="en-US" dirty="0" smtClean="0"/>
              <a:t>Bypass (1.9.4)</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4731355"/>
            <a:ext cx="563212" cy="563212"/>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2286000"/>
            <a:ext cx="563212" cy="563212"/>
          </a:xfrm>
          <a:prstGeom prst="rect">
            <a:avLst/>
          </a:prstGeom>
        </p:spPr>
      </p:pic>
    </p:spTree>
    <p:extLst>
      <p:ext uri="{BB962C8B-B14F-4D97-AF65-F5344CB8AC3E}">
        <p14:creationId xmlns:p14="http://schemas.microsoft.com/office/powerpoint/2010/main" val="64021930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686800" cy="1218795"/>
          </a:xfrm>
        </p:spPr>
        <p:txBody>
          <a:bodyPr/>
          <a:lstStyle/>
          <a:p>
            <a:r>
              <a:rPr lang="en-US" sz="4400" dirty="0" smtClean="0"/>
              <a:t>Commercial  </a:t>
            </a:r>
            <a:r>
              <a:rPr lang="en-US" sz="4400" dirty="0"/>
              <a:t>Sector Accomplishments – </a:t>
            </a:r>
            <a:r>
              <a:rPr lang="en-US" sz="4400" u="sng" dirty="0"/>
              <a:t>Strategies</a:t>
            </a:r>
          </a:p>
        </p:txBody>
      </p:sp>
      <p:sp>
        <p:nvSpPr>
          <p:cNvPr id="3" name="Content Placeholder 2"/>
          <p:cNvSpPr>
            <a:spLocks noGrp="1"/>
          </p:cNvSpPr>
          <p:nvPr>
            <p:ph idx="1"/>
          </p:nvPr>
        </p:nvSpPr>
        <p:spPr>
          <a:xfrm>
            <a:off x="357266" y="2286000"/>
            <a:ext cx="8382000" cy="2609945"/>
          </a:xfrm>
        </p:spPr>
        <p:txBody>
          <a:bodyPr/>
          <a:lstStyle/>
          <a:p>
            <a:pPr marL="0" indent="0">
              <a:buNone/>
            </a:pPr>
            <a:r>
              <a:rPr lang="en-US" b="1" dirty="0" smtClean="0">
                <a:solidFill>
                  <a:schemeClr val="accent1"/>
                </a:solidFill>
              </a:rPr>
              <a:t>Focus second year on 3 Strategies &amp; 18 actions:</a:t>
            </a:r>
          </a:p>
          <a:p>
            <a:pPr marL="514350" indent="-514350">
              <a:buFont typeface="+mj-lt"/>
              <a:buAutoNum type="arabicPeriod"/>
            </a:pPr>
            <a:r>
              <a:rPr lang="en-US" dirty="0" smtClean="0"/>
              <a:t>Revitalize Downtown Newberg</a:t>
            </a:r>
          </a:p>
          <a:p>
            <a:pPr marL="514350" indent="-514350">
              <a:buFont typeface="+mj-lt"/>
              <a:buAutoNum type="arabicPeriod"/>
            </a:pPr>
            <a:r>
              <a:rPr lang="en-US" dirty="0" smtClean="0"/>
              <a:t>Retain existing commercial &amp; retail businesses</a:t>
            </a:r>
          </a:p>
          <a:p>
            <a:pPr marL="514350" indent="-514350">
              <a:buFont typeface="+mj-lt"/>
              <a:buAutoNum type="arabicPeriod"/>
            </a:pPr>
            <a:r>
              <a:rPr lang="en-US" dirty="0" smtClean="0"/>
              <a:t>Increase supply of commercial &amp; retail land</a:t>
            </a:r>
          </a:p>
          <a:p>
            <a:endParaRPr lang="en-US" dirty="0"/>
          </a:p>
        </p:txBody>
      </p:sp>
    </p:spTree>
    <p:extLst>
      <p:ext uri="{BB962C8B-B14F-4D97-AF65-F5344CB8AC3E}">
        <p14:creationId xmlns:p14="http://schemas.microsoft.com/office/powerpoint/2010/main" val="198619167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r>
              <a:rPr lang="en-US" sz="4400" dirty="0"/>
              <a:t>Commercial  Sector Accomplishments – </a:t>
            </a:r>
            <a:r>
              <a:rPr lang="en-US" sz="4400" u="sng" dirty="0" smtClean="0"/>
              <a:t>Downtown Revitalization Actions</a:t>
            </a:r>
            <a:endParaRPr lang="en-US" sz="4400" u="sng" dirty="0"/>
          </a:p>
        </p:txBody>
      </p:sp>
      <p:sp>
        <p:nvSpPr>
          <p:cNvPr id="8" name="Text Placeholder 2"/>
          <p:cNvSpPr txBox="1">
            <a:spLocks/>
          </p:cNvSpPr>
          <p:nvPr/>
        </p:nvSpPr>
        <p:spPr>
          <a:xfrm>
            <a:off x="381000" y="2209800"/>
            <a:ext cx="8382000" cy="4062107"/>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Secure </a:t>
            </a:r>
            <a:r>
              <a:rPr lang="en-US" sz="2800" dirty="0"/>
              <a:t>funds for downtown improvement </a:t>
            </a:r>
            <a:r>
              <a:rPr lang="en-US" sz="2800" dirty="0" smtClean="0"/>
              <a:t>implementation (2.1.5)</a:t>
            </a:r>
          </a:p>
          <a:p>
            <a:r>
              <a:rPr lang="en-US" sz="2800" dirty="0"/>
              <a:t>Implement recommendations from the Newberg Downtown Improvement </a:t>
            </a:r>
            <a:r>
              <a:rPr lang="en-US" sz="2800" dirty="0" smtClean="0"/>
              <a:t>Plan (2.1.6)</a:t>
            </a:r>
          </a:p>
          <a:p>
            <a:r>
              <a:rPr lang="en-US" sz="2800" dirty="0"/>
              <a:t>Evaluate options for an Urban Renewal Area (URA), Business Improvement District (BID), or Economic improvement District (EID</a:t>
            </a:r>
            <a:r>
              <a:rPr lang="en-US" sz="2800" dirty="0" smtClean="0"/>
              <a:t>) (2.1.7)</a:t>
            </a:r>
          </a:p>
          <a:p>
            <a:r>
              <a:rPr lang="en-US" sz="2800" dirty="0" smtClean="0"/>
              <a:t>Research </a:t>
            </a:r>
            <a:r>
              <a:rPr lang="en-US" sz="2800" dirty="0"/>
              <a:t>best practices from comparable sized cities on downtown development </a:t>
            </a:r>
            <a:r>
              <a:rPr lang="en-US" sz="2800" dirty="0" smtClean="0"/>
              <a:t>activities (2.1.8)</a:t>
            </a:r>
          </a:p>
          <a:p>
            <a:pPr marL="0" indent="0">
              <a:buNone/>
            </a:pPr>
            <a:endParaRPr lang="en-US" sz="2800" dirty="0"/>
          </a:p>
        </p:txBody>
      </p:sp>
    </p:spTree>
    <p:extLst>
      <p:ext uri="{BB962C8B-B14F-4D97-AF65-F5344CB8AC3E}">
        <p14:creationId xmlns:p14="http://schemas.microsoft.com/office/powerpoint/2010/main" val="232911543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828193"/>
          </a:xfrm>
        </p:spPr>
        <p:txBody>
          <a:bodyPr/>
          <a:lstStyle/>
          <a:p>
            <a:r>
              <a:rPr lang="en-US" sz="4400" dirty="0"/>
              <a:t>Commercial  Sector Accomplishments – </a:t>
            </a:r>
            <a:r>
              <a:rPr lang="en-US" sz="4400" u="sng" dirty="0" smtClean="0"/>
              <a:t>Retain Existing Commercial  &amp; Retail Actions</a:t>
            </a:r>
            <a:endParaRPr lang="en-US" sz="4400" u="sng" dirty="0"/>
          </a:p>
        </p:txBody>
      </p:sp>
      <p:sp>
        <p:nvSpPr>
          <p:cNvPr id="8" name="Text Placeholder 2"/>
          <p:cNvSpPr txBox="1">
            <a:spLocks/>
          </p:cNvSpPr>
          <p:nvPr/>
        </p:nvSpPr>
        <p:spPr>
          <a:xfrm>
            <a:off x="347272" y="2667000"/>
            <a:ext cx="8382000" cy="36576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Enhance </a:t>
            </a:r>
            <a:r>
              <a:rPr lang="en-US" dirty="0"/>
              <a:t>permitting (2.2.2</a:t>
            </a:r>
            <a:r>
              <a:rPr lang="en-US" dirty="0" smtClean="0"/>
              <a:t>)</a:t>
            </a:r>
          </a:p>
          <a:p>
            <a:r>
              <a:rPr lang="en-US" dirty="0" smtClean="0"/>
              <a:t>Interview </a:t>
            </a:r>
            <a:r>
              <a:rPr lang="en-US" dirty="0"/>
              <a:t>businesses exiting </a:t>
            </a:r>
            <a:r>
              <a:rPr lang="en-US" dirty="0" smtClean="0"/>
              <a:t>Newberg (2.2.3)</a:t>
            </a:r>
          </a:p>
          <a:p>
            <a:r>
              <a:rPr lang="en-US" dirty="0"/>
              <a:t>Leverage the development of the Business Resource </a:t>
            </a:r>
            <a:r>
              <a:rPr lang="en-US" dirty="0" smtClean="0"/>
              <a:t>Center (2.2.4)</a:t>
            </a:r>
          </a:p>
          <a:p>
            <a:r>
              <a:rPr lang="en-US" dirty="0"/>
              <a:t>Work with partners to market </a:t>
            </a:r>
            <a:r>
              <a:rPr lang="en-US" dirty="0" smtClean="0"/>
              <a:t>sites (2.3.2)</a:t>
            </a:r>
          </a:p>
          <a:p>
            <a:r>
              <a:rPr lang="en-US" dirty="0"/>
              <a:t>Meet with property owners on development and redevelopment </a:t>
            </a:r>
            <a:r>
              <a:rPr lang="en-US" dirty="0" smtClean="0"/>
              <a:t>opportunities (2.3.3)</a:t>
            </a:r>
            <a:endParaRPr lang="en-US" dirty="0"/>
          </a:p>
          <a:p>
            <a:endParaRPr lang="en-US" dirty="0" smtClean="0"/>
          </a:p>
          <a:p>
            <a:pPr marL="0" indent="0">
              <a:buNone/>
            </a:pP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0200" y="2667000"/>
            <a:ext cx="563212" cy="563212"/>
          </a:xfrm>
          <a:prstGeom prst="rect">
            <a:avLst/>
          </a:prstGeom>
        </p:spPr>
      </p:pic>
    </p:spTree>
    <p:extLst>
      <p:ext uri="{BB962C8B-B14F-4D97-AF65-F5344CB8AC3E}">
        <p14:creationId xmlns:p14="http://schemas.microsoft.com/office/powerpoint/2010/main" val="18616451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828193"/>
          </a:xfrm>
        </p:spPr>
        <p:txBody>
          <a:bodyPr/>
          <a:lstStyle/>
          <a:p>
            <a:r>
              <a:rPr lang="en-US" sz="4400" dirty="0"/>
              <a:t>Commercial  Sector Accomplishments – </a:t>
            </a:r>
            <a:r>
              <a:rPr lang="en-US" sz="4400" u="sng" dirty="0" smtClean="0"/>
              <a:t>Retain Existing Commercial  &amp; Retail Actions</a:t>
            </a:r>
            <a:endParaRPr lang="en-US" sz="4400" u="sng" dirty="0"/>
          </a:p>
        </p:txBody>
      </p:sp>
      <p:sp>
        <p:nvSpPr>
          <p:cNvPr id="8" name="Text Placeholder 2"/>
          <p:cNvSpPr txBox="1">
            <a:spLocks/>
          </p:cNvSpPr>
          <p:nvPr/>
        </p:nvSpPr>
        <p:spPr>
          <a:xfrm>
            <a:off x="304800" y="2286000"/>
            <a:ext cx="8382000" cy="39624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Develop a program for possible property </a:t>
            </a:r>
            <a:r>
              <a:rPr lang="en-US" dirty="0" smtClean="0"/>
              <a:t>assemblage (2.3.4)</a:t>
            </a:r>
          </a:p>
          <a:p>
            <a:r>
              <a:rPr lang="en-US" dirty="0"/>
              <a:t>Enhance existing or create new incentive </a:t>
            </a:r>
            <a:r>
              <a:rPr lang="en-US" dirty="0" smtClean="0"/>
              <a:t>packages (2.3.5)</a:t>
            </a:r>
          </a:p>
          <a:p>
            <a:r>
              <a:rPr lang="en-US" dirty="0"/>
              <a:t>Evaluate the feasibility of an urban renewal program </a:t>
            </a:r>
            <a:r>
              <a:rPr lang="en-US" dirty="0" smtClean="0"/>
              <a:t>downtown (2.3.6)</a:t>
            </a:r>
          </a:p>
          <a:p>
            <a:r>
              <a:rPr lang="en-US" dirty="0"/>
              <a:t>Update inventory of vacant and underutilized </a:t>
            </a:r>
            <a:r>
              <a:rPr lang="en-US" dirty="0" smtClean="0"/>
              <a:t>sites (2.3.7)</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43696333"/>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828193"/>
          </a:xfrm>
        </p:spPr>
        <p:txBody>
          <a:bodyPr/>
          <a:lstStyle/>
          <a:p>
            <a:r>
              <a:rPr lang="en-US" sz="4400" dirty="0"/>
              <a:t>Commercial  Sector Accomplishments – </a:t>
            </a:r>
            <a:r>
              <a:rPr lang="en-US" sz="4400" u="sng" dirty="0" smtClean="0"/>
              <a:t>Retain Existing Commercial  &amp; Retail Actions</a:t>
            </a:r>
            <a:endParaRPr lang="en-US" sz="4400" u="sng" dirty="0"/>
          </a:p>
        </p:txBody>
      </p:sp>
      <p:sp>
        <p:nvSpPr>
          <p:cNvPr id="8" name="Text Placeholder 2"/>
          <p:cNvSpPr txBox="1">
            <a:spLocks/>
          </p:cNvSpPr>
          <p:nvPr/>
        </p:nvSpPr>
        <p:spPr>
          <a:xfrm>
            <a:off x="347272" y="2133600"/>
            <a:ext cx="8382000" cy="44958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Establish processes and programs for connecting the brokerage community </a:t>
            </a:r>
            <a:r>
              <a:rPr lang="en-US" dirty="0" smtClean="0"/>
              <a:t>(2.4.4)</a:t>
            </a:r>
          </a:p>
          <a:p>
            <a:r>
              <a:rPr lang="en-US" dirty="0" smtClean="0"/>
              <a:t>Continue </a:t>
            </a:r>
            <a:r>
              <a:rPr lang="en-US" dirty="0"/>
              <a:t>marketing </a:t>
            </a:r>
            <a:r>
              <a:rPr lang="en-US" dirty="0" smtClean="0"/>
              <a:t>program (2.4.5)</a:t>
            </a:r>
          </a:p>
          <a:p>
            <a:r>
              <a:rPr lang="en-US" dirty="0"/>
              <a:t>Implement recommendations for the Newberg Downtown Improvement </a:t>
            </a:r>
            <a:r>
              <a:rPr lang="en-US" dirty="0" smtClean="0"/>
              <a:t>Plan (2.5.2)</a:t>
            </a:r>
          </a:p>
          <a:p>
            <a:r>
              <a:rPr lang="en-US" dirty="0"/>
              <a:t>Establish business startup assistance program as a part of the Business Resource </a:t>
            </a:r>
            <a:r>
              <a:rPr lang="en-US" dirty="0" smtClean="0"/>
              <a:t>Center (2.6.4)</a:t>
            </a:r>
          </a:p>
          <a:p>
            <a:r>
              <a:rPr lang="en-US" dirty="0" smtClean="0"/>
              <a:t>Expand </a:t>
            </a:r>
            <a:r>
              <a:rPr lang="en-US" dirty="0"/>
              <a:t>the Urban Growth </a:t>
            </a:r>
            <a:r>
              <a:rPr lang="en-US" dirty="0" smtClean="0"/>
              <a:t>Boundary (2.7.5).</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325829265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94392"/>
          </a:xfrm>
        </p:spPr>
        <p:txBody>
          <a:bodyPr/>
          <a:lstStyle/>
          <a:p>
            <a:r>
              <a:rPr lang="en-US" dirty="0" smtClean="0"/>
              <a:t>Business Development &amp; Workforce </a:t>
            </a:r>
            <a:r>
              <a:rPr lang="en-US" dirty="0"/>
              <a:t>Accomplishments – </a:t>
            </a:r>
            <a:r>
              <a:rPr lang="en-US" dirty="0" smtClean="0"/>
              <a:t/>
            </a:r>
            <a:br>
              <a:rPr lang="en-US" dirty="0" smtClean="0"/>
            </a:br>
            <a:r>
              <a:rPr lang="en-US" u="sng" dirty="0" smtClean="0"/>
              <a:t>Strategies</a:t>
            </a:r>
            <a:endParaRPr lang="en-US" u="sng" dirty="0"/>
          </a:p>
        </p:txBody>
      </p:sp>
      <p:sp>
        <p:nvSpPr>
          <p:cNvPr id="3" name="Content Placeholder 2"/>
          <p:cNvSpPr>
            <a:spLocks noGrp="1"/>
          </p:cNvSpPr>
          <p:nvPr>
            <p:ph idx="1"/>
          </p:nvPr>
        </p:nvSpPr>
        <p:spPr>
          <a:xfrm>
            <a:off x="381000" y="2895600"/>
            <a:ext cx="8382000" cy="2609945"/>
          </a:xfrm>
        </p:spPr>
        <p:txBody>
          <a:bodyPr/>
          <a:lstStyle/>
          <a:p>
            <a:pPr marL="0" indent="0">
              <a:buNone/>
            </a:pPr>
            <a:r>
              <a:rPr lang="en-US" b="1" dirty="0">
                <a:solidFill>
                  <a:schemeClr val="accent1"/>
                </a:solidFill>
              </a:rPr>
              <a:t>Focus </a:t>
            </a:r>
            <a:r>
              <a:rPr lang="en-US" b="1" dirty="0" smtClean="0">
                <a:solidFill>
                  <a:schemeClr val="accent1"/>
                </a:solidFill>
              </a:rPr>
              <a:t>second year </a:t>
            </a:r>
            <a:r>
              <a:rPr lang="en-US" b="1" dirty="0">
                <a:solidFill>
                  <a:schemeClr val="accent1"/>
                </a:solidFill>
              </a:rPr>
              <a:t>on </a:t>
            </a:r>
            <a:r>
              <a:rPr lang="en-US" b="1" dirty="0" smtClean="0">
                <a:solidFill>
                  <a:schemeClr val="accent1"/>
                </a:solidFill>
              </a:rPr>
              <a:t>3 Strategies &amp; 21 actions:</a:t>
            </a:r>
            <a:endParaRPr lang="en-US" b="1" dirty="0">
              <a:solidFill>
                <a:schemeClr val="accent1"/>
              </a:solidFill>
            </a:endParaRPr>
          </a:p>
          <a:p>
            <a:pPr marL="514350" indent="-514350">
              <a:buFont typeface="+mj-lt"/>
              <a:buAutoNum type="arabicPeriod"/>
            </a:pPr>
            <a:r>
              <a:rPr lang="en-US" dirty="0" smtClean="0"/>
              <a:t>Establish an Innovation Accelerator</a:t>
            </a:r>
          </a:p>
          <a:p>
            <a:pPr marL="514350" indent="-514350">
              <a:buFont typeface="+mj-lt"/>
              <a:buAutoNum type="arabicPeriod"/>
            </a:pPr>
            <a:r>
              <a:rPr lang="en-US" dirty="0" smtClean="0"/>
              <a:t>Expand Workforce Development efforts</a:t>
            </a:r>
          </a:p>
          <a:p>
            <a:pPr marL="514350" indent="-514350">
              <a:buFont typeface="+mj-lt"/>
              <a:buAutoNum type="arabicPeriod"/>
            </a:pPr>
            <a:r>
              <a:rPr lang="en-US" dirty="0" smtClean="0"/>
              <a:t>Establish a Business Resource Center</a:t>
            </a:r>
          </a:p>
          <a:p>
            <a:endParaRPr lang="en-US" dirty="0"/>
          </a:p>
        </p:txBody>
      </p:sp>
    </p:spTree>
    <p:extLst>
      <p:ext uri="{BB962C8B-B14F-4D97-AF65-F5344CB8AC3E}">
        <p14:creationId xmlns:p14="http://schemas.microsoft.com/office/powerpoint/2010/main" val="62999213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r>
              <a:rPr lang="en-US" sz="4400" dirty="0" smtClean="0"/>
              <a:t>BD &amp; </a:t>
            </a:r>
            <a:r>
              <a:rPr lang="en-US" sz="4400" dirty="0"/>
              <a:t>Workforce </a:t>
            </a:r>
            <a:r>
              <a:rPr lang="en-US" sz="4400" dirty="0" smtClean="0"/>
              <a:t>Accomplishments </a:t>
            </a:r>
            <a:r>
              <a:rPr lang="en-US" sz="4400" dirty="0"/>
              <a:t>–</a:t>
            </a:r>
            <a:r>
              <a:rPr lang="en-US" sz="4400" dirty="0" smtClean="0"/>
              <a:t> </a:t>
            </a:r>
            <a:r>
              <a:rPr lang="en-US" sz="4400" u="sng" dirty="0"/>
              <a:t>Innovation Accelerator Actions</a:t>
            </a:r>
          </a:p>
        </p:txBody>
      </p:sp>
      <p:sp>
        <p:nvSpPr>
          <p:cNvPr id="3" name="Content Placeholder 2"/>
          <p:cNvSpPr>
            <a:spLocks noGrp="1"/>
          </p:cNvSpPr>
          <p:nvPr>
            <p:ph idx="1"/>
          </p:nvPr>
        </p:nvSpPr>
        <p:spPr>
          <a:xfrm>
            <a:off x="381000" y="1600200"/>
            <a:ext cx="8382000" cy="5022914"/>
          </a:xfrm>
        </p:spPr>
        <p:txBody>
          <a:bodyPr/>
          <a:lstStyle/>
          <a:p>
            <a:r>
              <a:rPr lang="en-US" dirty="0"/>
              <a:t>Establish the Chehalem Valley Entrepreneurs </a:t>
            </a:r>
            <a:r>
              <a:rPr lang="en-US" dirty="0" smtClean="0"/>
              <a:t>Network (3.1.5)</a:t>
            </a:r>
          </a:p>
          <a:p>
            <a:r>
              <a:rPr lang="en-US" dirty="0"/>
              <a:t>Promote and market the </a:t>
            </a:r>
            <a:r>
              <a:rPr lang="en-US" dirty="0" smtClean="0"/>
              <a:t>Accelerator (3.2.8)</a:t>
            </a:r>
          </a:p>
          <a:p>
            <a:r>
              <a:rPr lang="en-US" dirty="0"/>
              <a:t>Evaluate if eScripts is a viable </a:t>
            </a:r>
            <a:r>
              <a:rPr lang="en-US" dirty="0" smtClean="0"/>
              <a:t>tool (3.3.6)</a:t>
            </a:r>
          </a:p>
          <a:p>
            <a:r>
              <a:rPr lang="en-US" dirty="0" smtClean="0"/>
              <a:t>Promote the Buy Local program and its success (3.3.7)</a:t>
            </a:r>
          </a:p>
          <a:p>
            <a:r>
              <a:rPr lang="en-US" dirty="0"/>
              <a:t>Establish marketing and recruitment </a:t>
            </a:r>
            <a:r>
              <a:rPr lang="en-US" dirty="0" smtClean="0"/>
              <a:t>program (3.4.3)</a:t>
            </a:r>
          </a:p>
          <a:p>
            <a:r>
              <a:rPr lang="en-US" dirty="0" smtClean="0"/>
              <a:t>Establish </a:t>
            </a:r>
            <a:r>
              <a:rPr lang="en-US" dirty="0"/>
              <a:t>a dedicated space for food </a:t>
            </a:r>
            <a:r>
              <a:rPr lang="en-US" dirty="0" smtClean="0"/>
              <a:t>carts (3.4.4)</a:t>
            </a:r>
          </a:p>
          <a:p>
            <a:pPr marL="0" indent="0">
              <a:buNone/>
            </a:pP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0" y="3052374"/>
            <a:ext cx="563212" cy="563212"/>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29600" y="6019800"/>
            <a:ext cx="563212" cy="563212"/>
          </a:xfrm>
          <a:prstGeom prst="rect">
            <a:avLst/>
          </a:prstGeom>
        </p:spPr>
      </p:pic>
    </p:spTree>
    <p:extLst>
      <p:ext uri="{BB962C8B-B14F-4D97-AF65-F5344CB8AC3E}">
        <p14:creationId xmlns:p14="http://schemas.microsoft.com/office/powerpoint/2010/main" val="112783174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BD &amp; </a:t>
            </a:r>
            <a:r>
              <a:rPr lang="en-US" dirty="0"/>
              <a:t>Workforce Accomplishments – </a:t>
            </a:r>
            <a:r>
              <a:rPr lang="en-US" u="sng" dirty="0" smtClean="0"/>
              <a:t>Workforce Development Actions</a:t>
            </a:r>
            <a:endParaRPr lang="en-US" u="sng" dirty="0"/>
          </a:p>
        </p:txBody>
      </p:sp>
      <p:sp>
        <p:nvSpPr>
          <p:cNvPr id="3" name="Content Placeholder 2"/>
          <p:cNvSpPr>
            <a:spLocks noGrp="1"/>
          </p:cNvSpPr>
          <p:nvPr>
            <p:ph idx="1"/>
          </p:nvPr>
        </p:nvSpPr>
        <p:spPr>
          <a:xfrm>
            <a:off x="381000" y="1728848"/>
            <a:ext cx="8382000" cy="4924425"/>
          </a:xfrm>
        </p:spPr>
        <p:txBody>
          <a:bodyPr/>
          <a:lstStyle/>
          <a:p>
            <a:r>
              <a:rPr lang="en-US" dirty="0" smtClean="0"/>
              <a:t>Promote development of vacant </a:t>
            </a:r>
            <a:r>
              <a:rPr lang="en-US" dirty="0" smtClean="0"/>
              <a:t>parcels </a:t>
            </a:r>
            <a:r>
              <a:rPr lang="en-US" dirty="0" smtClean="0"/>
              <a:t>(3.4.5) </a:t>
            </a:r>
          </a:p>
          <a:p>
            <a:r>
              <a:rPr lang="en-US" dirty="0" smtClean="0"/>
              <a:t>Continue </a:t>
            </a:r>
            <a:r>
              <a:rPr lang="en-US" dirty="0"/>
              <a:t>marketing and recruitment </a:t>
            </a:r>
            <a:r>
              <a:rPr lang="en-US" dirty="0" smtClean="0"/>
              <a:t>program (3.4.6)</a:t>
            </a:r>
          </a:p>
          <a:p>
            <a:r>
              <a:rPr lang="en-US" dirty="0"/>
              <a:t>Establish a position in the Business Resource </a:t>
            </a:r>
            <a:r>
              <a:rPr lang="en-US" dirty="0" smtClean="0"/>
              <a:t>Center (3.4.7)</a:t>
            </a:r>
          </a:p>
          <a:p>
            <a:r>
              <a:rPr lang="en-US" dirty="0" smtClean="0"/>
              <a:t>Implement mentorship program at NHS (3.5.8)</a:t>
            </a:r>
          </a:p>
          <a:p>
            <a:r>
              <a:rPr lang="en-US" dirty="0"/>
              <a:t>Extend the Chamber of Commerce internship to run </a:t>
            </a:r>
            <a:r>
              <a:rPr lang="en-US" dirty="0" smtClean="0"/>
              <a:t>year-round (3.5.9)</a:t>
            </a:r>
          </a:p>
          <a:p>
            <a:r>
              <a:rPr lang="en-US" dirty="0"/>
              <a:t>Facilitate region-wide collaboration between workforce development </a:t>
            </a:r>
            <a:r>
              <a:rPr lang="en-US" dirty="0" smtClean="0"/>
              <a:t>stakeholders (3.5.10)</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1446" y="5181600"/>
            <a:ext cx="563212" cy="563212"/>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81394" y="4114800"/>
            <a:ext cx="563212" cy="563212"/>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0591" y="6090061"/>
            <a:ext cx="563212" cy="563212"/>
          </a:xfrm>
          <a:prstGeom prst="rect">
            <a:avLst/>
          </a:prstGeom>
        </p:spPr>
      </p:pic>
    </p:spTree>
    <p:extLst>
      <p:ext uri="{BB962C8B-B14F-4D97-AF65-F5344CB8AC3E}">
        <p14:creationId xmlns:p14="http://schemas.microsoft.com/office/powerpoint/2010/main" val="353046816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610600" cy="1329595"/>
          </a:xfrm>
        </p:spPr>
        <p:txBody>
          <a:bodyPr/>
          <a:lstStyle/>
          <a:p>
            <a:r>
              <a:rPr lang="en-US" dirty="0" smtClean="0"/>
              <a:t>BD </a:t>
            </a:r>
            <a:r>
              <a:rPr lang="en-US" dirty="0"/>
              <a:t>&amp; Workforce Accomplishments </a:t>
            </a:r>
            <a:r>
              <a:rPr lang="en-US" dirty="0" smtClean="0"/>
              <a:t>– </a:t>
            </a:r>
            <a:r>
              <a:rPr lang="en-US" u="sng" dirty="0" smtClean="0"/>
              <a:t>Business Resource Center Actions</a:t>
            </a:r>
            <a:endParaRPr lang="en-US" u="sng" dirty="0"/>
          </a:p>
        </p:txBody>
      </p:sp>
      <p:sp>
        <p:nvSpPr>
          <p:cNvPr id="4" name="Content Placeholder 3"/>
          <p:cNvSpPr>
            <a:spLocks noGrp="1"/>
          </p:cNvSpPr>
          <p:nvPr>
            <p:ph idx="1"/>
          </p:nvPr>
        </p:nvSpPr>
        <p:spPr>
          <a:xfrm>
            <a:off x="381000" y="2057400"/>
            <a:ext cx="8382000" cy="4308872"/>
          </a:xfrm>
        </p:spPr>
        <p:txBody>
          <a:bodyPr/>
          <a:lstStyle/>
          <a:p>
            <a:r>
              <a:rPr lang="en-US" sz="2800" dirty="0"/>
              <a:t>Extend opportunities for local students to earn technical </a:t>
            </a:r>
            <a:r>
              <a:rPr lang="en-US" sz="2800" dirty="0" smtClean="0"/>
              <a:t>degrees (3.5.11)</a:t>
            </a:r>
          </a:p>
          <a:p>
            <a:r>
              <a:rPr lang="en-US" sz="2800" dirty="0"/>
              <a:t>Implement employability soft skills </a:t>
            </a:r>
            <a:r>
              <a:rPr lang="en-US" sz="2800" dirty="0" smtClean="0"/>
              <a:t>curriculum in NSD (3.5.12)</a:t>
            </a:r>
            <a:endParaRPr lang="en-US" sz="2800" dirty="0"/>
          </a:p>
          <a:p>
            <a:r>
              <a:rPr lang="en-US" sz="2800" dirty="0"/>
              <a:t>Build and leverage best </a:t>
            </a:r>
            <a:r>
              <a:rPr lang="en-US" sz="2800" dirty="0" smtClean="0"/>
              <a:t>practices (3.5.13)</a:t>
            </a:r>
          </a:p>
          <a:p>
            <a:r>
              <a:rPr lang="en-US" sz="2800" dirty="0"/>
              <a:t>Facilitate region-wide collaboration between workforce development </a:t>
            </a:r>
            <a:r>
              <a:rPr lang="en-US" sz="2800" dirty="0" smtClean="0"/>
              <a:t>stakeholders (3.6.10)</a:t>
            </a:r>
          </a:p>
          <a:p>
            <a:r>
              <a:rPr lang="en-US" sz="2800" dirty="0"/>
              <a:t>Apply for funding/grants to expand </a:t>
            </a:r>
            <a:r>
              <a:rPr lang="en-US" sz="2800" dirty="0" smtClean="0"/>
              <a:t>operations (3.6.11)</a:t>
            </a:r>
          </a:p>
          <a:p>
            <a:r>
              <a:rPr lang="en-US" sz="2800" dirty="0"/>
              <a:t>Integrate goals and purpose with the </a:t>
            </a:r>
            <a:r>
              <a:rPr lang="en-US" sz="2800" dirty="0" smtClean="0"/>
              <a:t>CVIA, </a:t>
            </a:r>
            <a:r>
              <a:rPr lang="en-US" sz="2800" dirty="0"/>
              <a:t>GFU, PCC, </a:t>
            </a:r>
            <a:r>
              <a:rPr lang="en-US" sz="2800" dirty="0" smtClean="0"/>
              <a:t>Chemeketa (3.6.12)</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4505" y="2362200"/>
            <a:ext cx="563212" cy="563212"/>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3276600"/>
            <a:ext cx="563212" cy="563212"/>
          </a:xfrm>
          <a:prstGeom prst="rect">
            <a:avLst/>
          </a:prstGeom>
        </p:spPr>
      </p:pic>
    </p:spTree>
    <p:extLst>
      <p:ext uri="{BB962C8B-B14F-4D97-AF65-F5344CB8AC3E}">
        <p14:creationId xmlns:p14="http://schemas.microsoft.com/office/powerpoint/2010/main" val="471844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600" y="381000"/>
            <a:ext cx="5986791" cy="6172200"/>
          </a:xfrm>
          <a:prstGeom prst="rect">
            <a:avLst/>
          </a:prstGeom>
        </p:spPr>
      </p:pic>
    </p:spTree>
    <p:extLst>
      <p:ext uri="{BB962C8B-B14F-4D97-AF65-F5344CB8AC3E}">
        <p14:creationId xmlns:p14="http://schemas.microsoft.com/office/powerpoint/2010/main" val="3758121384"/>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610600" cy="1329595"/>
          </a:xfrm>
        </p:spPr>
        <p:txBody>
          <a:bodyPr/>
          <a:lstStyle/>
          <a:p>
            <a:r>
              <a:rPr lang="en-US" dirty="0" smtClean="0"/>
              <a:t>BD </a:t>
            </a:r>
            <a:r>
              <a:rPr lang="en-US" dirty="0"/>
              <a:t>&amp; Workforce Accomplishments </a:t>
            </a:r>
            <a:r>
              <a:rPr lang="en-US" dirty="0" smtClean="0"/>
              <a:t>– </a:t>
            </a:r>
            <a:r>
              <a:rPr lang="en-US" u="sng" dirty="0" smtClean="0"/>
              <a:t>Business Resource Center Actions</a:t>
            </a:r>
            <a:endParaRPr lang="en-US" u="sng" dirty="0"/>
          </a:p>
        </p:txBody>
      </p:sp>
      <p:sp>
        <p:nvSpPr>
          <p:cNvPr id="4" name="Content Placeholder 3"/>
          <p:cNvSpPr>
            <a:spLocks noGrp="1"/>
          </p:cNvSpPr>
          <p:nvPr>
            <p:ph idx="1"/>
          </p:nvPr>
        </p:nvSpPr>
        <p:spPr>
          <a:xfrm>
            <a:off x="349770" y="1752600"/>
            <a:ext cx="8382000" cy="2585323"/>
          </a:xfrm>
        </p:spPr>
        <p:txBody>
          <a:bodyPr/>
          <a:lstStyle/>
          <a:p>
            <a:endParaRPr lang="en-US" sz="2800" dirty="0" smtClean="0"/>
          </a:p>
          <a:p>
            <a:r>
              <a:rPr lang="en-US" sz="2800" dirty="0"/>
              <a:t>Fund a FTE dedicated to expansion of workforce development programs (3.7.7)</a:t>
            </a:r>
          </a:p>
          <a:p>
            <a:r>
              <a:rPr lang="en-US" sz="2800" dirty="0"/>
              <a:t>Establish a regional angel funding program to support the </a:t>
            </a:r>
            <a:r>
              <a:rPr lang="en-US" sz="2800" dirty="0" smtClean="0"/>
              <a:t>CVIA (3.8.4)</a:t>
            </a:r>
          </a:p>
          <a:p>
            <a:r>
              <a:rPr lang="en-US" sz="2800" dirty="0"/>
              <a:t>Evaluate non-traditional financing programs </a:t>
            </a:r>
            <a:r>
              <a:rPr lang="en-US" sz="2800" dirty="0" smtClean="0"/>
              <a:t>(3.8.5) </a:t>
            </a:r>
            <a:endParaRPr lang="en-US" sz="2800" dirty="0"/>
          </a:p>
        </p:txBody>
      </p:sp>
    </p:spTree>
    <p:extLst>
      <p:ext uri="{BB962C8B-B14F-4D97-AF65-F5344CB8AC3E}">
        <p14:creationId xmlns:p14="http://schemas.microsoft.com/office/powerpoint/2010/main" val="374647264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41" y="228600"/>
            <a:ext cx="8382000" cy="1329595"/>
          </a:xfrm>
        </p:spPr>
        <p:txBody>
          <a:bodyPr/>
          <a:lstStyle/>
          <a:p>
            <a:r>
              <a:rPr lang="en-US" dirty="0" smtClean="0"/>
              <a:t>Tourism &amp; Hospitality </a:t>
            </a:r>
            <a:r>
              <a:rPr lang="en-US" dirty="0"/>
              <a:t>Accomplishments – </a:t>
            </a:r>
            <a:r>
              <a:rPr lang="en-US" u="sng" dirty="0"/>
              <a:t>Strategies</a:t>
            </a:r>
          </a:p>
        </p:txBody>
      </p:sp>
      <p:sp>
        <p:nvSpPr>
          <p:cNvPr id="3" name="Text Placeholder 2"/>
          <p:cNvSpPr>
            <a:spLocks noGrp="1"/>
          </p:cNvSpPr>
          <p:nvPr>
            <p:ph type="body" sz="quarter" idx="10"/>
          </p:nvPr>
        </p:nvSpPr>
        <p:spPr>
          <a:xfrm>
            <a:off x="381000" y="2895600"/>
            <a:ext cx="8382000" cy="1526572"/>
          </a:xfrm>
        </p:spPr>
        <p:txBody>
          <a:bodyPr/>
          <a:lstStyle/>
          <a:p>
            <a:pPr marL="0" indent="0">
              <a:buNone/>
            </a:pPr>
            <a:r>
              <a:rPr lang="en-US" b="1" dirty="0" smtClean="0">
                <a:solidFill>
                  <a:schemeClr val="accent1"/>
                </a:solidFill>
              </a:rPr>
              <a:t>Focus second year on 2 Strategies &amp; 9 actions:</a:t>
            </a:r>
          </a:p>
          <a:p>
            <a:pPr marL="514350" indent="-514350">
              <a:buFont typeface="+mj-lt"/>
              <a:buAutoNum type="arabicPeriod"/>
            </a:pPr>
            <a:r>
              <a:rPr lang="en-US" dirty="0" smtClean="0"/>
              <a:t>Increase tourism &amp; visitor counts</a:t>
            </a:r>
          </a:p>
          <a:p>
            <a:pPr marL="514350" indent="-514350">
              <a:buFont typeface="+mj-lt"/>
              <a:buAutoNum type="arabicPeriod"/>
            </a:pPr>
            <a:r>
              <a:rPr lang="en-US" dirty="0" smtClean="0"/>
              <a:t>Establish Transient Lodging Tax program</a:t>
            </a:r>
          </a:p>
        </p:txBody>
      </p:sp>
    </p:spTree>
    <p:extLst>
      <p:ext uri="{BB962C8B-B14F-4D97-AF65-F5344CB8AC3E}">
        <p14:creationId xmlns:p14="http://schemas.microsoft.com/office/powerpoint/2010/main" val="89377398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686800" cy="1598612"/>
          </a:xfrm>
        </p:spPr>
        <p:txBody>
          <a:bodyPr/>
          <a:lstStyle/>
          <a:p>
            <a:r>
              <a:rPr lang="en-US" sz="4400" dirty="0" smtClean="0"/>
              <a:t>Tourism &amp; Hospitality </a:t>
            </a:r>
            <a:r>
              <a:rPr lang="en-US" sz="4400" dirty="0"/>
              <a:t>Accomplishments – </a:t>
            </a:r>
            <a:r>
              <a:rPr lang="en-US" sz="4400" dirty="0" smtClean="0"/>
              <a:t/>
            </a:r>
            <a:br>
              <a:rPr lang="en-US" sz="4400" dirty="0" smtClean="0"/>
            </a:br>
            <a:r>
              <a:rPr lang="en-US" sz="4400" u="sng" dirty="0" smtClean="0"/>
              <a:t>Increase Tourists/Visitor </a:t>
            </a:r>
            <a:r>
              <a:rPr lang="en-US" sz="4400" u="sng" dirty="0"/>
              <a:t>Actions</a:t>
            </a:r>
          </a:p>
        </p:txBody>
      </p:sp>
      <p:sp>
        <p:nvSpPr>
          <p:cNvPr id="3" name="Content Placeholder 2"/>
          <p:cNvSpPr>
            <a:spLocks noGrp="1"/>
          </p:cNvSpPr>
          <p:nvPr>
            <p:ph idx="1"/>
          </p:nvPr>
        </p:nvSpPr>
        <p:spPr>
          <a:xfrm>
            <a:off x="304800" y="1785842"/>
            <a:ext cx="8382000" cy="5072158"/>
          </a:xfrm>
        </p:spPr>
        <p:txBody>
          <a:bodyPr/>
          <a:lstStyle/>
          <a:p>
            <a:r>
              <a:rPr lang="en-US" dirty="0" smtClean="0"/>
              <a:t>Enhance </a:t>
            </a:r>
            <a:r>
              <a:rPr lang="en-US" dirty="0"/>
              <a:t>signage &amp; gateways elements </a:t>
            </a:r>
            <a:r>
              <a:rPr lang="en-US" dirty="0" smtClean="0"/>
              <a:t>in the downtown area for tourists and visitors (4.1.2)</a:t>
            </a:r>
          </a:p>
          <a:p>
            <a:r>
              <a:rPr lang="en-US" dirty="0" smtClean="0"/>
              <a:t>Create </a:t>
            </a:r>
            <a:r>
              <a:rPr lang="en-US" dirty="0"/>
              <a:t>a regional marketing campaign that promotes Newberg and the valley as a destination </a:t>
            </a:r>
            <a:r>
              <a:rPr lang="en-US" dirty="0" smtClean="0"/>
              <a:t>location (4.1.8) </a:t>
            </a:r>
          </a:p>
          <a:p>
            <a:r>
              <a:rPr lang="en-US" dirty="0" smtClean="0"/>
              <a:t>Work </a:t>
            </a:r>
            <a:r>
              <a:rPr lang="en-US" dirty="0"/>
              <a:t>with major businesses, George Fox University, Sportsman Airpark, the Allison Inn &amp; Spa, local major wineries, and other national/international sources of potential visitors to increase out-of-region destination </a:t>
            </a:r>
            <a:r>
              <a:rPr lang="en-US" dirty="0" smtClean="0"/>
              <a:t>traffic (4.1.9)</a:t>
            </a:r>
          </a:p>
        </p:txBody>
      </p:sp>
    </p:spTree>
    <p:extLst>
      <p:ext uri="{BB962C8B-B14F-4D97-AF65-F5344CB8AC3E}">
        <p14:creationId xmlns:p14="http://schemas.microsoft.com/office/powerpoint/2010/main" val="428196521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218795"/>
          </a:xfrm>
        </p:spPr>
        <p:txBody>
          <a:bodyPr/>
          <a:lstStyle/>
          <a:p>
            <a:r>
              <a:rPr lang="en-US" sz="4400" dirty="0"/>
              <a:t>Tourism &amp; Hospitality Accomplishments </a:t>
            </a:r>
            <a:r>
              <a:rPr lang="en-US" sz="4400" dirty="0" smtClean="0"/>
              <a:t> </a:t>
            </a:r>
            <a:r>
              <a:rPr lang="en-US" sz="4400" dirty="0"/>
              <a:t/>
            </a:r>
            <a:br>
              <a:rPr lang="en-US" sz="4400" dirty="0"/>
            </a:br>
            <a:r>
              <a:rPr lang="en-US" sz="4400" u="sng" dirty="0"/>
              <a:t>Increase Tourists/Visitor Actions</a:t>
            </a:r>
            <a:endParaRPr lang="en-US" sz="4400" dirty="0"/>
          </a:p>
        </p:txBody>
      </p:sp>
      <p:sp>
        <p:nvSpPr>
          <p:cNvPr id="3" name="Content Placeholder 2"/>
          <p:cNvSpPr>
            <a:spLocks noGrp="1"/>
          </p:cNvSpPr>
          <p:nvPr>
            <p:ph idx="1"/>
          </p:nvPr>
        </p:nvSpPr>
        <p:spPr>
          <a:xfrm>
            <a:off x="381000" y="1412875"/>
            <a:ext cx="8382000" cy="5367623"/>
          </a:xfrm>
        </p:spPr>
        <p:txBody>
          <a:bodyPr/>
          <a:lstStyle/>
          <a:p>
            <a:r>
              <a:rPr lang="en-US" dirty="0" smtClean="0"/>
              <a:t>Establish </a:t>
            </a:r>
            <a:r>
              <a:rPr lang="en-US" dirty="0"/>
              <a:t>annual reporting on tourism </a:t>
            </a:r>
            <a:r>
              <a:rPr lang="en-US" dirty="0" smtClean="0"/>
              <a:t>activities (4.1.10)</a:t>
            </a:r>
          </a:p>
          <a:p>
            <a:r>
              <a:rPr lang="en-US" dirty="0"/>
              <a:t>Evaluate redesigning Francis Square as an event </a:t>
            </a:r>
            <a:r>
              <a:rPr lang="en-US" dirty="0" smtClean="0"/>
              <a:t>venue (4.2.5)</a:t>
            </a:r>
          </a:p>
          <a:p>
            <a:r>
              <a:rPr lang="en-US" dirty="0"/>
              <a:t>Evaluate expanding the number of events and </a:t>
            </a:r>
            <a:r>
              <a:rPr lang="en-US" dirty="0" smtClean="0"/>
              <a:t>activities (4.2.6)</a:t>
            </a:r>
          </a:p>
          <a:p>
            <a:r>
              <a:rPr lang="en-US" dirty="0"/>
              <a:t>Continue the build-out of the Newberg Cultural District as a premier event </a:t>
            </a:r>
            <a:r>
              <a:rPr lang="en-US" dirty="0" smtClean="0"/>
              <a:t>venue (4.2.7)</a:t>
            </a:r>
          </a:p>
          <a:p>
            <a:r>
              <a:rPr lang="en-US" dirty="0"/>
              <a:t>Establish a classic car/concourse de </a:t>
            </a:r>
            <a:r>
              <a:rPr lang="en-US" dirty="0" smtClean="0"/>
              <a:t>elegance (4.2.8)</a:t>
            </a:r>
          </a:p>
          <a:p>
            <a:r>
              <a:rPr lang="en-US" dirty="0" smtClean="0"/>
              <a:t>TLT Ad Hoc Committee (4.3.3)</a:t>
            </a:r>
            <a:endParaRPr lang="en-US" dirty="0"/>
          </a:p>
        </p:txBody>
      </p:sp>
    </p:spTree>
    <p:extLst>
      <p:ext uri="{BB962C8B-B14F-4D97-AF65-F5344CB8AC3E}">
        <p14:creationId xmlns:p14="http://schemas.microsoft.com/office/powerpoint/2010/main" val="1264055638"/>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Other Accomplishments </a:t>
            </a:r>
            <a:r>
              <a:rPr lang="en-US" dirty="0"/>
              <a:t>– </a:t>
            </a:r>
            <a:r>
              <a:rPr lang="en-US" dirty="0" smtClean="0"/>
              <a:t/>
            </a:r>
            <a:br>
              <a:rPr lang="en-US" dirty="0" smtClean="0"/>
            </a:br>
            <a:r>
              <a:rPr lang="en-US" u="sng" dirty="0" smtClean="0"/>
              <a:t>Industrial/Commercial</a:t>
            </a:r>
            <a:endParaRPr lang="en-US" u="sng" dirty="0"/>
          </a:p>
        </p:txBody>
      </p:sp>
      <p:sp>
        <p:nvSpPr>
          <p:cNvPr id="3" name="Content Placeholder 2"/>
          <p:cNvSpPr>
            <a:spLocks noGrp="1"/>
          </p:cNvSpPr>
          <p:nvPr>
            <p:ph idx="1"/>
          </p:nvPr>
        </p:nvSpPr>
        <p:spPr>
          <a:xfrm>
            <a:off x="457200" y="1576023"/>
            <a:ext cx="8382000" cy="2345257"/>
          </a:xfrm>
        </p:spPr>
        <p:txBody>
          <a:bodyPr/>
          <a:lstStyle/>
          <a:p>
            <a:r>
              <a:rPr lang="en-US" dirty="0" smtClean="0"/>
              <a:t>Continuation of many activities from Year 1 in the Industrial Sector</a:t>
            </a:r>
          </a:p>
          <a:p>
            <a:r>
              <a:rPr lang="en-US" dirty="0" smtClean="0"/>
              <a:t>Continuation of many activities from Year 1 in the Commercial Sector</a:t>
            </a:r>
          </a:p>
          <a:p>
            <a:pPr marL="0" indent="0">
              <a:buNone/>
            </a:pPr>
            <a:endParaRPr lang="en-US" sz="2800" dirty="0" smtClean="0"/>
          </a:p>
        </p:txBody>
      </p:sp>
    </p:spTree>
    <p:extLst>
      <p:ext uri="{BB962C8B-B14F-4D97-AF65-F5344CB8AC3E}">
        <p14:creationId xmlns:p14="http://schemas.microsoft.com/office/powerpoint/2010/main" val="1094439756"/>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Other </a:t>
            </a:r>
            <a:r>
              <a:rPr lang="en-US" dirty="0" smtClean="0"/>
              <a:t>Accomplishments </a:t>
            </a:r>
            <a:r>
              <a:rPr lang="en-US" dirty="0"/>
              <a:t>– </a:t>
            </a:r>
            <a:r>
              <a:rPr lang="en-US" dirty="0" smtClean="0"/>
              <a:t/>
            </a:r>
            <a:br>
              <a:rPr lang="en-US" dirty="0" smtClean="0"/>
            </a:br>
            <a:r>
              <a:rPr lang="en-US" u="sng" dirty="0" smtClean="0"/>
              <a:t>Business Development &amp; Workforce</a:t>
            </a:r>
            <a:endParaRPr lang="en-US" u="sng" dirty="0"/>
          </a:p>
        </p:txBody>
      </p:sp>
      <p:sp>
        <p:nvSpPr>
          <p:cNvPr id="5" name="Content Placeholder 4"/>
          <p:cNvSpPr>
            <a:spLocks noGrp="1"/>
          </p:cNvSpPr>
          <p:nvPr>
            <p:ph idx="1"/>
          </p:nvPr>
        </p:nvSpPr>
        <p:spPr>
          <a:xfrm>
            <a:off x="381000" y="1981200"/>
            <a:ext cx="8382000" cy="5367623"/>
          </a:xfrm>
        </p:spPr>
        <p:txBody>
          <a:bodyPr/>
          <a:lstStyle/>
          <a:p>
            <a:r>
              <a:rPr lang="en-US" dirty="0"/>
              <a:t>Move the Business Resource Center to a permanent </a:t>
            </a:r>
            <a:r>
              <a:rPr lang="en-US" dirty="0" smtClean="0"/>
              <a:t>facility (3.6.13)</a:t>
            </a:r>
          </a:p>
          <a:p>
            <a:r>
              <a:rPr lang="en-US" dirty="0"/>
              <a:t>Expand the facility, operations and services as </a:t>
            </a:r>
            <a:r>
              <a:rPr lang="en-US" dirty="0" smtClean="0"/>
              <a:t>needed (3.6.14)</a:t>
            </a:r>
          </a:p>
          <a:p>
            <a:r>
              <a:rPr lang="en-US" dirty="0"/>
              <a:t>Promote Chehalem Valley Chamber of Commerce </a:t>
            </a:r>
            <a:r>
              <a:rPr lang="en-US" dirty="0" smtClean="0"/>
              <a:t>programs (3.7.1)</a:t>
            </a:r>
          </a:p>
          <a:p>
            <a:r>
              <a:rPr lang="en-US" dirty="0"/>
              <a:t>Promote Portland and Chemeketa Community College </a:t>
            </a:r>
            <a:r>
              <a:rPr lang="en-US" dirty="0" smtClean="0"/>
              <a:t>programs (3.7.2)</a:t>
            </a:r>
          </a:p>
          <a:p>
            <a:r>
              <a:rPr lang="en-US" dirty="0"/>
              <a:t> Promote George Fox University </a:t>
            </a:r>
            <a:r>
              <a:rPr lang="en-US" dirty="0" smtClean="0"/>
              <a:t>programs (3.7.3)</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399414"/>
            <a:ext cx="563212" cy="563212"/>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352800"/>
            <a:ext cx="563212" cy="563212"/>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3206" y="4310906"/>
            <a:ext cx="563212" cy="563212"/>
          </a:xfrm>
          <a:prstGeom prst="rect">
            <a:avLst/>
          </a:prstGeom>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9994" y="5292332"/>
            <a:ext cx="563212" cy="563212"/>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6248400"/>
            <a:ext cx="563212" cy="563212"/>
          </a:xfrm>
          <a:prstGeom prst="rect">
            <a:avLst/>
          </a:prstGeom>
        </p:spPr>
      </p:pic>
    </p:spTree>
    <p:extLst>
      <p:ext uri="{BB962C8B-B14F-4D97-AF65-F5344CB8AC3E}">
        <p14:creationId xmlns:p14="http://schemas.microsoft.com/office/powerpoint/2010/main" val="569515036"/>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Other Accomplishments – </a:t>
            </a:r>
            <a:r>
              <a:rPr lang="en-US" dirty="0" smtClean="0"/>
              <a:t/>
            </a:r>
            <a:br>
              <a:rPr lang="en-US" dirty="0" smtClean="0"/>
            </a:br>
            <a:r>
              <a:rPr lang="en-US" u="sng" dirty="0" smtClean="0"/>
              <a:t>Tourism &amp; Hospitality</a:t>
            </a:r>
            <a:endParaRPr lang="en-US" u="sng" dirty="0"/>
          </a:p>
        </p:txBody>
      </p:sp>
      <p:sp>
        <p:nvSpPr>
          <p:cNvPr id="6" name="Text Placeholder 2"/>
          <p:cNvSpPr txBox="1">
            <a:spLocks/>
          </p:cNvSpPr>
          <p:nvPr/>
        </p:nvSpPr>
        <p:spPr>
          <a:xfrm>
            <a:off x="381000" y="2438400"/>
            <a:ext cx="8382000" cy="2286000"/>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Evaluate alternatives for a mid-tier </a:t>
            </a:r>
            <a:r>
              <a:rPr lang="en-US" dirty="0" smtClean="0"/>
              <a:t>hotel (4.1.6)</a:t>
            </a:r>
          </a:p>
          <a:p>
            <a:r>
              <a:rPr lang="en-US" dirty="0" smtClean="0"/>
              <a:t>Coordinate </a:t>
            </a:r>
            <a:r>
              <a:rPr lang="en-US" dirty="0"/>
              <a:t>events </a:t>
            </a:r>
            <a:r>
              <a:rPr lang="en-US" dirty="0" smtClean="0"/>
              <a:t>calendars (4.2.3)</a:t>
            </a:r>
          </a:p>
          <a:p>
            <a:pPr marL="0" indent="0">
              <a:buNone/>
            </a:pPr>
            <a:endParaRPr lang="en-US" dirty="0"/>
          </a:p>
        </p:txBody>
      </p:sp>
    </p:spTree>
    <p:extLst>
      <p:ext uri="{BB962C8B-B14F-4D97-AF65-F5344CB8AC3E}">
        <p14:creationId xmlns:p14="http://schemas.microsoft.com/office/powerpoint/2010/main" val="45784640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0237" y="1295400"/>
            <a:ext cx="7681913" cy="1523495"/>
          </a:xfrm>
        </p:spPr>
        <p:txBody>
          <a:bodyPr/>
          <a:lstStyle/>
          <a:p>
            <a:r>
              <a:rPr lang="en-US" dirty="0" smtClean="0"/>
              <a:t>Thank You for Your Support</a:t>
            </a:r>
            <a:endParaRPr lang="en-US" dirty="0"/>
          </a:p>
        </p:txBody>
      </p:sp>
      <p:sp>
        <p:nvSpPr>
          <p:cNvPr id="3" name="Subtitle 2"/>
          <p:cNvSpPr>
            <a:spLocks noGrp="1"/>
          </p:cNvSpPr>
          <p:nvPr>
            <p:ph type="subTitle" idx="1"/>
          </p:nvPr>
        </p:nvSpPr>
        <p:spPr>
          <a:xfrm>
            <a:off x="750237" y="2438400"/>
            <a:ext cx="7681913" cy="3962400"/>
          </a:xfrm>
        </p:spPr>
        <p:txBody>
          <a:bodyPr/>
          <a:lstStyle/>
          <a:p>
            <a:r>
              <a:rPr lang="en-US" u="sng" dirty="0" smtClean="0"/>
              <a:t>NEDS Core Group</a:t>
            </a:r>
            <a:r>
              <a:rPr lang="en-US" dirty="0" smtClean="0"/>
              <a:t>:</a:t>
            </a:r>
          </a:p>
          <a:p>
            <a:r>
              <a:rPr lang="en-US" dirty="0" smtClean="0"/>
              <a:t>Carr Biggerstaff</a:t>
            </a:r>
          </a:p>
          <a:p>
            <a:r>
              <a:rPr lang="en-US" dirty="0" smtClean="0"/>
              <a:t>Mike Ragsdale</a:t>
            </a:r>
          </a:p>
          <a:p>
            <a:r>
              <a:rPr lang="en-US" dirty="0" smtClean="0"/>
              <a:t>Mary Martin Miller</a:t>
            </a:r>
          </a:p>
          <a:p>
            <a:r>
              <a:rPr lang="en-US" dirty="0" smtClean="0"/>
              <a:t>Jay Harris</a:t>
            </a:r>
          </a:p>
          <a:p>
            <a:r>
              <a:rPr lang="en-US" dirty="0" smtClean="0"/>
              <a:t>Joe Hannan</a:t>
            </a:r>
          </a:p>
          <a:p>
            <a:r>
              <a:rPr lang="en-US" dirty="0" smtClean="0"/>
              <a:t>Doug Rux</a:t>
            </a:r>
          </a:p>
          <a:p>
            <a:endParaRPr lang="en-US" dirty="0" smtClean="0"/>
          </a:p>
          <a:p>
            <a:endParaRPr lang="en-US" dirty="0"/>
          </a:p>
        </p:txBody>
      </p:sp>
    </p:spTree>
    <p:extLst>
      <p:ext uri="{BB962C8B-B14F-4D97-AF65-F5344CB8AC3E}">
        <p14:creationId xmlns:p14="http://schemas.microsoft.com/office/powerpoint/2010/main" val="174766459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 Four Pillars of Activity</a:t>
            </a:r>
            <a:endParaRPr lang="en-US" dirty="0"/>
          </a:p>
        </p:txBody>
      </p:sp>
      <p:sp>
        <p:nvSpPr>
          <p:cNvPr id="4" name="Content Placeholder 2"/>
          <p:cNvSpPr txBox="1">
            <a:spLocks/>
          </p:cNvSpPr>
          <p:nvPr/>
        </p:nvSpPr>
        <p:spPr>
          <a:xfrm>
            <a:off x="381000" y="1524000"/>
            <a:ext cx="8382000" cy="2609945"/>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endParaRPr lang="en-US" dirty="0" smtClean="0"/>
          </a:p>
        </p:txBody>
      </p:sp>
      <p:sp>
        <p:nvSpPr>
          <p:cNvPr id="5" name="Text Placeholder 4"/>
          <p:cNvSpPr>
            <a:spLocks noGrp="1"/>
          </p:cNvSpPr>
          <p:nvPr>
            <p:ph type="body" sz="quarter" idx="10"/>
          </p:nvPr>
        </p:nvSpPr>
        <p:spPr>
          <a:xfrm>
            <a:off x="381000" y="1524000"/>
            <a:ext cx="8382000" cy="2068259"/>
          </a:xfrm>
        </p:spPr>
        <p:txBody>
          <a:bodyPr/>
          <a:lstStyle/>
          <a:p>
            <a:r>
              <a:rPr lang="en-US" dirty="0"/>
              <a:t>Industrial Sector</a:t>
            </a:r>
          </a:p>
          <a:p>
            <a:r>
              <a:rPr lang="en-US" dirty="0"/>
              <a:t>Commercial Sector</a:t>
            </a:r>
          </a:p>
          <a:p>
            <a:r>
              <a:rPr lang="en-US" dirty="0"/>
              <a:t>Business Development &amp; Workforce</a:t>
            </a:r>
          </a:p>
          <a:p>
            <a:r>
              <a:rPr lang="en-US" dirty="0" smtClean="0"/>
              <a:t>Tourism &amp; Hospitality</a:t>
            </a:r>
            <a:endParaRPr lang="en-US" dirty="0"/>
          </a:p>
        </p:txBody>
      </p:sp>
    </p:spTree>
    <p:extLst>
      <p:ext uri="{BB962C8B-B14F-4D97-AF65-F5344CB8AC3E}">
        <p14:creationId xmlns:p14="http://schemas.microsoft.com/office/powerpoint/2010/main" val="90495634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&amp; Actions</a:t>
            </a:r>
          </a:p>
        </p:txBody>
      </p:sp>
      <p:graphicFrame>
        <p:nvGraphicFramePr>
          <p:cNvPr id="4" name="Table 3"/>
          <p:cNvGraphicFramePr>
            <a:graphicFrameLocks noGrp="1"/>
          </p:cNvGraphicFramePr>
          <p:nvPr>
            <p:extLst>
              <p:ext uri="{D42A27DB-BD31-4B8C-83A1-F6EECF244321}">
                <p14:modId xmlns:p14="http://schemas.microsoft.com/office/powerpoint/2010/main" val="212139755"/>
              </p:ext>
            </p:extLst>
          </p:nvPr>
        </p:nvGraphicFramePr>
        <p:xfrm>
          <a:off x="381000" y="1397000"/>
          <a:ext cx="8382000" cy="3444240"/>
        </p:xfrm>
        <a:graphic>
          <a:graphicData uri="http://schemas.openxmlformats.org/drawingml/2006/table">
            <a:tbl>
              <a:tblPr firstRow="1" bandRow="1">
                <a:tableStyleId>{5C22544A-7EE6-4342-B048-85BDC9FD1C3A}</a:tableStyleId>
              </a:tblPr>
              <a:tblGrid>
                <a:gridCol w="3886200"/>
                <a:gridCol w="1828800"/>
                <a:gridCol w="2667000"/>
              </a:tblGrid>
              <a:tr h="370840">
                <a:tc>
                  <a:txBody>
                    <a:bodyPr/>
                    <a:lstStyle/>
                    <a:p>
                      <a:pPr algn="ctr"/>
                      <a:endParaRPr lang="en-US" sz="2800" dirty="0" smtClean="0">
                        <a:solidFill>
                          <a:schemeClr val="bg2"/>
                        </a:solidFill>
                      </a:endParaRPr>
                    </a:p>
                    <a:p>
                      <a:pPr algn="ctr"/>
                      <a:r>
                        <a:rPr lang="en-US" sz="2800" dirty="0" smtClean="0">
                          <a:solidFill>
                            <a:schemeClr val="bg2"/>
                          </a:solidFill>
                        </a:rPr>
                        <a:t>Strategy</a:t>
                      </a:r>
                      <a:r>
                        <a:rPr lang="en-US" sz="2800" baseline="0" dirty="0" smtClean="0">
                          <a:solidFill>
                            <a:schemeClr val="bg2"/>
                          </a:solidFill>
                        </a:rPr>
                        <a:t> Type</a:t>
                      </a:r>
                      <a:endParaRPr lang="en-US" sz="2800" dirty="0">
                        <a:solidFill>
                          <a:schemeClr val="bg2"/>
                        </a:solidFill>
                      </a:endParaRPr>
                    </a:p>
                  </a:txBody>
                  <a:tcPr/>
                </a:tc>
                <a:tc>
                  <a:txBody>
                    <a:bodyPr/>
                    <a:lstStyle/>
                    <a:p>
                      <a:pPr algn="ctr"/>
                      <a:r>
                        <a:rPr lang="en-US" sz="2800" dirty="0" smtClean="0">
                          <a:solidFill>
                            <a:schemeClr val="bg2"/>
                          </a:solidFill>
                        </a:rPr>
                        <a:t># of Strategies</a:t>
                      </a:r>
                      <a:endParaRPr lang="en-US" sz="2800" dirty="0">
                        <a:solidFill>
                          <a:schemeClr val="bg2"/>
                        </a:solidFill>
                      </a:endParaRPr>
                    </a:p>
                  </a:txBody>
                  <a:tcPr/>
                </a:tc>
                <a:tc>
                  <a:txBody>
                    <a:bodyPr/>
                    <a:lstStyle/>
                    <a:p>
                      <a:pPr algn="ctr"/>
                      <a:r>
                        <a:rPr lang="en-US" sz="2800" dirty="0" smtClean="0">
                          <a:solidFill>
                            <a:schemeClr val="bg2"/>
                          </a:solidFill>
                        </a:rPr>
                        <a:t># of </a:t>
                      </a:r>
                    </a:p>
                    <a:p>
                      <a:pPr algn="ctr"/>
                      <a:r>
                        <a:rPr lang="en-US" sz="2800" dirty="0" smtClean="0">
                          <a:solidFill>
                            <a:schemeClr val="bg2"/>
                          </a:solidFill>
                        </a:rPr>
                        <a:t>Actions</a:t>
                      </a:r>
                      <a:endParaRPr lang="en-US" sz="2800" dirty="0">
                        <a:solidFill>
                          <a:schemeClr val="bg2"/>
                        </a:solidFill>
                      </a:endParaRPr>
                    </a:p>
                  </a:txBody>
                  <a:tcPr/>
                </a:tc>
              </a:tr>
              <a:tr h="370840">
                <a:tc>
                  <a:txBody>
                    <a:bodyPr/>
                    <a:lstStyle/>
                    <a:p>
                      <a:r>
                        <a:rPr lang="en-US" sz="2800" dirty="0" smtClean="0">
                          <a:solidFill>
                            <a:schemeClr val="bg2"/>
                          </a:solidFill>
                        </a:rPr>
                        <a:t>Industrial</a:t>
                      </a:r>
                      <a:r>
                        <a:rPr lang="en-US" sz="2800" baseline="0" dirty="0" smtClean="0">
                          <a:solidFill>
                            <a:schemeClr val="bg2"/>
                          </a:solidFill>
                        </a:rPr>
                        <a:t> Sector</a:t>
                      </a:r>
                      <a:endParaRPr lang="en-US" sz="2800" dirty="0">
                        <a:solidFill>
                          <a:schemeClr val="bg2"/>
                        </a:solidFill>
                      </a:endParaRPr>
                    </a:p>
                  </a:txBody>
                  <a:tcPr/>
                </a:tc>
                <a:tc>
                  <a:txBody>
                    <a:bodyPr/>
                    <a:lstStyle/>
                    <a:p>
                      <a:pPr algn="ctr"/>
                      <a:r>
                        <a:rPr lang="en-US" sz="2800" dirty="0" smtClean="0">
                          <a:solidFill>
                            <a:schemeClr val="bg2"/>
                          </a:solidFill>
                        </a:rPr>
                        <a:t>9</a:t>
                      </a:r>
                    </a:p>
                  </a:txBody>
                  <a:tcPr/>
                </a:tc>
                <a:tc>
                  <a:txBody>
                    <a:bodyPr/>
                    <a:lstStyle/>
                    <a:p>
                      <a:pPr algn="ctr"/>
                      <a:r>
                        <a:rPr lang="en-US" sz="2800" dirty="0" smtClean="0">
                          <a:solidFill>
                            <a:schemeClr val="bg2"/>
                          </a:solidFill>
                        </a:rPr>
                        <a:t>68</a:t>
                      </a:r>
                      <a:endParaRPr lang="en-US" sz="2800" dirty="0">
                        <a:solidFill>
                          <a:schemeClr val="bg2"/>
                        </a:solidFill>
                      </a:endParaRPr>
                    </a:p>
                  </a:txBody>
                  <a:tcPr/>
                </a:tc>
              </a:tr>
              <a:tr h="370840">
                <a:tc>
                  <a:txBody>
                    <a:bodyPr/>
                    <a:lstStyle/>
                    <a:p>
                      <a:r>
                        <a:rPr lang="en-US" sz="2800" dirty="0" smtClean="0">
                          <a:solidFill>
                            <a:schemeClr val="bg2"/>
                          </a:solidFill>
                        </a:rPr>
                        <a:t>Commercial</a:t>
                      </a:r>
                      <a:r>
                        <a:rPr lang="en-US" sz="2800" baseline="0" dirty="0" smtClean="0">
                          <a:solidFill>
                            <a:schemeClr val="bg2"/>
                          </a:solidFill>
                        </a:rPr>
                        <a:t> Sector</a:t>
                      </a:r>
                    </a:p>
                  </a:txBody>
                  <a:tcPr/>
                </a:tc>
                <a:tc>
                  <a:txBody>
                    <a:bodyPr/>
                    <a:lstStyle/>
                    <a:p>
                      <a:pPr algn="ctr"/>
                      <a:r>
                        <a:rPr lang="en-US" sz="2800" dirty="0" smtClean="0">
                          <a:solidFill>
                            <a:schemeClr val="bg2"/>
                          </a:solidFill>
                        </a:rPr>
                        <a:t>7</a:t>
                      </a:r>
                      <a:endParaRPr lang="en-US" sz="2800" dirty="0">
                        <a:solidFill>
                          <a:schemeClr val="bg2"/>
                        </a:solidFill>
                      </a:endParaRPr>
                    </a:p>
                  </a:txBody>
                  <a:tcPr/>
                </a:tc>
                <a:tc>
                  <a:txBody>
                    <a:bodyPr/>
                    <a:lstStyle/>
                    <a:p>
                      <a:pPr algn="ctr"/>
                      <a:r>
                        <a:rPr lang="en-US" sz="2800" dirty="0" smtClean="0">
                          <a:solidFill>
                            <a:schemeClr val="bg2"/>
                          </a:solidFill>
                        </a:rPr>
                        <a:t>41</a:t>
                      </a:r>
                      <a:endParaRPr lang="en-US" sz="2800" dirty="0">
                        <a:solidFill>
                          <a:schemeClr val="bg2"/>
                        </a:solidFill>
                      </a:endParaRPr>
                    </a:p>
                  </a:txBody>
                  <a:tcPr/>
                </a:tc>
              </a:tr>
              <a:tr h="370840">
                <a:tc>
                  <a:txBody>
                    <a:bodyPr/>
                    <a:lstStyle/>
                    <a:p>
                      <a:r>
                        <a:rPr lang="en-US" sz="2800" dirty="0" smtClean="0">
                          <a:solidFill>
                            <a:schemeClr val="bg2"/>
                          </a:solidFill>
                        </a:rPr>
                        <a:t>Business Development &amp; Workforce</a:t>
                      </a:r>
                    </a:p>
                  </a:txBody>
                  <a:tcPr/>
                </a:tc>
                <a:tc>
                  <a:txBody>
                    <a:bodyPr/>
                    <a:lstStyle/>
                    <a:p>
                      <a:pPr algn="ctr"/>
                      <a:r>
                        <a:rPr lang="en-US" sz="2800" dirty="0" smtClean="0">
                          <a:solidFill>
                            <a:schemeClr val="bg2"/>
                          </a:solidFill>
                        </a:rPr>
                        <a:t>8</a:t>
                      </a:r>
                      <a:endParaRPr lang="en-US" sz="2800" dirty="0">
                        <a:solidFill>
                          <a:schemeClr val="bg2"/>
                        </a:solidFill>
                      </a:endParaRPr>
                    </a:p>
                  </a:txBody>
                  <a:tcPr/>
                </a:tc>
                <a:tc>
                  <a:txBody>
                    <a:bodyPr/>
                    <a:lstStyle/>
                    <a:p>
                      <a:pPr algn="ctr"/>
                      <a:r>
                        <a:rPr lang="en-US" sz="2800" dirty="0" smtClean="0">
                          <a:solidFill>
                            <a:schemeClr val="bg2"/>
                          </a:solidFill>
                        </a:rPr>
                        <a:t>80</a:t>
                      </a:r>
                      <a:endParaRPr lang="en-US" sz="2800" dirty="0">
                        <a:solidFill>
                          <a:schemeClr val="bg2"/>
                        </a:solidFill>
                      </a:endParaRPr>
                    </a:p>
                  </a:txBody>
                  <a:tcPr/>
                </a:tc>
              </a:tr>
              <a:tr h="370840">
                <a:tc>
                  <a:txBody>
                    <a:bodyPr/>
                    <a:lstStyle/>
                    <a:p>
                      <a:r>
                        <a:rPr lang="en-US" sz="2800" dirty="0" smtClean="0">
                          <a:solidFill>
                            <a:schemeClr val="bg2"/>
                          </a:solidFill>
                        </a:rPr>
                        <a:t>Tourism &amp; Hospitality</a:t>
                      </a:r>
                      <a:r>
                        <a:rPr lang="en-US" sz="2800" baseline="0" dirty="0" smtClean="0">
                          <a:solidFill>
                            <a:schemeClr val="bg2"/>
                          </a:solidFill>
                        </a:rPr>
                        <a:t> </a:t>
                      </a:r>
                      <a:endParaRPr lang="en-US" sz="2800" dirty="0" smtClean="0">
                        <a:solidFill>
                          <a:schemeClr val="bg2"/>
                        </a:solidFill>
                      </a:endParaRPr>
                    </a:p>
                  </a:txBody>
                  <a:tcPr/>
                </a:tc>
                <a:tc>
                  <a:txBody>
                    <a:bodyPr/>
                    <a:lstStyle/>
                    <a:p>
                      <a:pPr algn="ctr"/>
                      <a:r>
                        <a:rPr lang="en-US" sz="2800" dirty="0" smtClean="0">
                          <a:solidFill>
                            <a:schemeClr val="bg2"/>
                          </a:solidFill>
                        </a:rPr>
                        <a:t>3</a:t>
                      </a:r>
                      <a:endParaRPr lang="en-US" sz="2800" dirty="0">
                        <a:solidFill>
                          <a:schemeClr val="bg2"/>
                        </a:solidFill>
                      </a:endParaRPr>
                    </a:p>
                  </a:txBody>
                  <a:tcPr/>
                </a:tc>
                <a:tc>
                  <a:txBody>
                    <a:bodyPr/>
                    <a:lstStyle/>
                    <a:p>
                      <a:pPr algn="ctr"/>
                      <a:r>
                        <a:rPr lang="en-US" sz="2800" dirty="0" smtClean="0">
                          <a:solidFill>
                            <a:schemeClr val="bg2"/>
                          </a:solidFill>
                        </a:rPr>
                        <a:t>24</a:t>
                      </a:r>
                      <a:endParaRPr lang="en-US" sz="2800" dirty="0">
                        <a:solidFill>
                          <a:schemeClr val="bg2"/>
                        </a:solidFill>
                      </a:endParaRPr>
                    </a:p>
                  </a:txBody>
                  <a:tcPr/>
                </a:tc>
              </a:tr>
            </a:tbl>
          </a:graphicData>
        </a:graphic>
      </p:graphicFrame>
    </p:spTree>
    <p:extLst>
      <p:ext uri="{BB962C8B-B14F-4D97-AF65-F5344CB8AC3E}">
        <p14:creationId xmlns:p14="http://schemas.microsoft.com/office/powerpoint/2010/main" val="19316332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741" y="228600"/>
            <a:ext cx="8382000" cy="1329595"/>
          </a:xfrm>
        </p:spPr>
        <p:txBody>
          <a:bodyPr/>
          <a:lstStyle/>
          <a:p>
            <a:r>
              <a:rPr lang="en-US" dirty="0" smtClean="0"/>
              <a:t>Industrial Sector Accomplishments - </a:t>
            </a:r>
            <a:r>
              <a:rPr lang="en-US" u="sng" dirty="0" smtClean="0"/>
              <a:t>Strategies</a:t>
            </a:r>
            <a:endParaRPr lang="en-US" u="sng" dirty="0"/>
          </a:p>
        </p:txBody>
      </p:sp>
      <p:sp>
        <p:nvSpPr>
          <p:cNvPr id="3" name="Text Placeholder 2"/>
          <p:cNvSpPr>
            <a:spLocks noGrp="1"/>
          </p:cNvSpPr>
          <p:nvPr>
            <p:ph type="body" sz="quarter" idx="10"/>
          </p:nvPr>
        </p:nvSpPr>
        <p:spPr>
          <a:xfrm>
            <a:off x="381000" y="2362200"/>
            <a:ext cx="8382000" cy="3151632"/>
          </a:xfrm>
        </p:spPr>
        <p:txBody>
          <a:bodyPr/>
          <a:lstStyle/>
          <a:p>
            <a:pPr marL="0" indent="0">
              <a:buNone/>
            </a:pPr>
            <a:r>
              <a:rPr lang="en-US" b="1" dirty="0" smtClean="0">
                <a:solidFill>
                  <a:schemeClr val="accent1"/>
                </a:solidFill>
              </a:rPr>
              <a:t>Focus second year on </a:t>
            </a:r>
            <a:r>
              <a:rPr lang="en-US" b="1" dirty="0">
                <a:solidFill>
                  <a:schemeClr val="accent1"/>
                </a:solidFill>
              </a:rPr>
              <a:t>4</a:t>
            </a:r>
            <a:r>
              <a:rPr lang="en-US" b="1" dirty="0" smtClean="0">
                <a:solidFill>
                  <a:schemeClr val="accent1"/>
                </a:solidFill>
              </a:rPr>
              <a:t> Strategies &amp; 21 actions:</a:t>
            </a:r>
          </a:p>
          <a:p>
            <a:pPr marL="514350" indent="-514350">
              <a:buFont typeface="+mj-lt"/>
              <a:buAutoNum type="arabicPeriod"/>
            </a:pPr>
            <a:r>
              <a:rPr lang="en-US" dirty="0" smtClean="0"/>
              <a:t>Diversify local economy</a:t>
            </a:r>
          </a:p>
          <a:p>
            <a:pPr marL="514350" indent="-514350">
              <a:buFont typeface="+mj-lt"/>
              <a:buAutoNum type="arabicPeriod"/>
            </a:pPr>
            <a:r>
              <a:rPr lang="en-US" dirty="0" smtClean="0"/>
              <a:t>Retain &amp; Expand Existing Industrial Businesses</a:t>
            </a:r>
          </a:p>
          <a:p>
            <a:pPr marL="514350" indent="-514350">
              <a:buFont typeface="+mj-lt"/>
              <a:buAutoNum type="arabicPeriod"/>
            </a:pPr>
            <a:r>
              <a:rPr lang="en-US" dirty="0" smtClean="0"/>
              <a:t>Recruit Traded Sector Companies</a:t>
            </a:r>
          </a:p>
          <a:p>
            <a:pPr marL="514350" indent="-514350">
              <a:buFont typeface="+mj-lt"/>
              <a:buAutoNum type="arabicPeriod"/>
            </a:pPr>
            <a:r>
              <a:rPr lang="en-US" dirty="0" smtClean="0"/>
              <a:t>Increase </a:t>
            </a:r>
            <a:r>
              <a:rPr lang="en-US" dirty="0"/>
              <a:t>Industrial Land Supply</a:t>
            </a:r>
            <a:endParaRPr lang="en-US" dirty="0" smtClean="0"/>
          </a:p>
          <a:p>
            <a:endParaRPr lang="en-US" dirty="0"/>
          </a:p>
        </p:txBody>
      </p:sp>
    </p:spTree>
    <p:extLst>
      <p:ext uri="{BB962C8B-B14F-4D97-AF65-F5344CB8AC3E}">
        <p14:creationId xmlns:p14="http://schemas.microsoft.com/office/powerpoint/2010/main" val="349754762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751" y="152400"/>
            <a:ext cx="8382000" cy="1329595"/>
          </a:xfrm>
        </p:spPr>
        <p:txBody>
          <a:bodyPr/>
          <a:lstStyle/>
          <a:p>
            <a:r>
              <a:rPr lang="en-US" dirty="0"/>
              <a:t>Industrial Sector Accomplishments </a:t>
            </a:r>
            <a:r>
              <a:rPr lang="en-US" dirty="0" smtClean="0"/>
              <a:t>– </a:t>
            </a:r>
            <a:r>
              <a:rPr lang="en-US" u="sng" dirty="0" smtClean="0"/>
              <a:t>Diversify Local Economy Actions</a:t>
            </a:r>
            <a:endParaRPr lang="en-US" u="sng" dirty="0"/>
          </a:p>
        </p:txBody>
      </p:sp>
      <p:sp>
        <p:nvSpPr>
          <p:cNvPr id="3" name="Content Placeholder 2"/>
          <p:cNvSpPr>
            <a:spLocks noGrp="1"/>
          </p:cNvSpPr>
          <p:nvPr>
            <p:ph idx="1"/>
          </p:nvPr>
        </p:nvSpPr>
        <p:spPr>
          <a:xfrm>
            <a:off x="379751" y="1828800"/>
            <a:ext cx="8382000" cy="4924425"/>
          </a:xfrm>
        </p:spPr>
        <p:txBody>
          <a:bodyPr/>
          <a:lstStyle/>
          <a:p>
            <a:r>
              <a:rPr lang="en-US" dirty="0" smtClean="0"/>
              <a:t>Implement </a:t>
            </a:r>
            <a:r>
              <a:rPr lang="en-US" dirty="0"/>
              <a:t>one or more of the vertical wine integration demonstration </a:t>
            </a:r>
            <a:r>
              <a:rPr lang="en-US" dirty="0" smtClean="0"/>
              <a:t>projects (1.1.6)</a:t>
            </a:r>
          </a:p>
          <a:p>
            <a:r>
              <a:rPr lang="en-US" dirty="0"/>
              <a:t>Supply chain analysis of the four (4) existing traded sector industries and targeted </a:t>
            </a:r>
            <a:r>
              <a:rPr lang="en-US" dirty="0" smtClean="0"/>
              <a:t>industries (1.1.6)</a:t>
            </a:r>
          </a:p>
          <a:p>
            <a:r>
              <a:rPr lang="en-US" dirty="0" smtClean="0"/>
              <a:t>Conduct </a:t>
            </a:r>
            <a:r>
              <a:rPr lang="en-US" dirty="0"/>
              <a:t>retention visits (1.2.1</a:t>
            </a:r>
            <a:r>
              <a:rPr lang="en-US" dirty="0" smtClean="0"/>
              <a:t>)</a:t>
            </a:r>
          </a:p>
          <a:p>
            <a:r>
              <a:rPr lang="en-US" dirty="0" smtClean="0"/>
              <a:t>Leverage </a:t>
            </a:r>
            <a:r>
              <a:rPr lang="en-US" dirty="0"/>
              <a:t>the Business Resource Center </a:t>
            </a:r>
            <a:r>
              <a:rPr lang="en-US" dirty="0" smtClean="0"/>
              <a:t>implementation (1.2.2)</a:t>
            </a:r>
          </a:p>
          <a:p>
            <a:r>
              <a:rPr lang="en-US" dirty="0"/>
              <a:t>Coordinate recruitment activities (1.3.1</a:t>
            </a:r>
            <a:r>
              <a:rPr lang="en-US" dirty="0" smtClean="0"/>
              <a:t>)</a:t>
            </a:r>
          </a:p>
          <a:p>
            <a:pPr marL="0" indent="0">
              <a:buNone/>
            </a:pPr>
            <a:endParaRPr lang="en-US" dirty="0"/>
          </a:p>
        </p:txBody>
      </p:sp>
    </p:spTree>
    <p:extLst>
      <p:ext uri="{BB962C8B-B14F-4D97-AF65-F5344CB8AC3E}">
        <p14:creationId xmlns:p14="http://schemas.microsoft.com/office/powerpoint/2010/main" val="90056599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828193"/>
          </a:xfrm>
        </p:spPr>
        <p:txBody>
          <a:bodyPr/>
          <a:lstStyle/>
          <a:p>
            <a:r>
              <a:rPr lang="en-US" sz="4400" dirty="0"/>
              <a:t>Industrial Sector Accomplishments – </a:t>
            </a:r>
            <a:r>
              <a:rPr lang="en-US" sz="4400" u="sng" dirty="0" smtClean="0"/>
              <a:t>Retention/Expansion/Recruitment Actions</a:t>
            </a:r>
            <a:endParaRPr lang="en-US" sz="4400" u="sng" dirty="0"/>
          </a:p>
        </p:txBody>
      </p:sp>
      <p:sp>
        <p:nvSpPr>
          <p:cNvPr id="3" name="Content Placeholder 2"/>
          <p:cNvSpPr>
            <a:spLocks noGrp="1"/>
          </p:cNvSpPr>
          <p:nvPr>
            <p:ph idx="1"/>
          </p:nvPr>
        </p:nvSpPr>
        <p:spPr>
          <a:xfrm>
            <a:off x="384748" y="2214587"/>
            <a:ext cx="8382000" cy="4610493"/>
          </a:xfrm>
        </p:spPr>
        <p:txBody>
          <a:bodyPr/>
          <a:lstStyle/>
          <a:p>
            <a:r>
              <a:rPr lang="en-US" sz="2800" dirty="0"/>
              <a:t>City coordinates recruitment activities with </a:t>
            </a:r>
            <a:r>
              <a:rPr lang="en-US" sz="2800" dirty="0" smtClean="0"/>
              <a:t>Biz OR, SEDCOR </a:t>
            </a:r>
            <a:r>
              <a:rPr lang="en-US" sz="2800" dirty="0"/>
              <a:t>and </a:t>
            </a:r>
            <a:r>
              <a:rPr lang="en-US" sz="2800" dirty="0" smtClean="0"/>
              <a:t>GPI (1.3.1)</a:t>
            </a:r>
          </a:p>
          <a:p>
            <a:r>
              <a:rPr lang="en-US" sz="2800" dirty="0"/>
              <a:t>Recruitment of food processing (wine) companies and </a:t>
            </a:r>
            <a:r>
              <a:rPr lang="en-US" sz="2800" dirty="0" smtClean="0"/>
              <a:t>suppliers (1.3.7)</a:t>
            </a:r>
          </a:p>
          <a:p>
            <a:r>
              <a:rPr lang="en-US" sz="2800" dirty="0"/>
              <a:t>Build and maintain relationships with </a:t>
            </a:r>
            <a:r>
              <a:rPr lang="en-US" sz="2800" dirty="0" smtClean="0"/>
              <a:t>Biz OR, SEDCOR and GPI (1.4.1)</a:t>
            </a:r>
          </a:p>
          <a:p>
            <a:r>
              <a:rPr lang="en-US" sz="2800" dirty="0"/>
              <a:t>Conduct annual roundtable forum on economic development activities with regional, state and federal </a:t>
            </a:r>
            <a:r>
              <a:rPr lang="en-US" sz="2800" dirty="0" smtClean="0"/>
              <a:t>organizations 1.4.5)</a:t>
            </a:r>
          </a:p>
          <a:p>
            <a:r>
              <a:rPr lang="en-US" sz="2800" dirty="0"/>
              <a:t>Connect the organizations to the Business Resource Center as it </a:t>
            </a:r>
            <a:r>
              <a:rPr lang="en-US" sz="2800" dirty="0" smtClean="0"/>
              <a:t>develops (1.4.6)</a:t>
            </a:r>
            <a:endParaRPr lang="en-US" sz="2800" dirty="0"/>
          </a:p>
        </p:txBody>
      </p:sp>
    </p:spTree>
    <p:extLst>
      <p:ext uri="{BB962C8B-B14F-4D97-AF65-F5344CB8AC3E}">
        <p14:creationId xmlns:p14="http://schemas.microsoft.com/office/powerpoint/2010/main" val="34069236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Industrial Sector Accomplishments </a:t>
            </a:r>
            <a:r>
              <a:rPr lang="en-US" dirty="0" smtClean="0"/>
              <a:t>– </a:t>
            </a:r>
            <a:r>
              <a:rPr lang="en-US" u="sng" dirty="0" smtClean="0"/>
              <a:t>Supply of Industrial Land Actions</a:t>
            </a:r>
            <a:endParaRPr lang="en-US" u="sng" dirty="0"/>
          </a:p>
        </p:txBody>
      </p:sp>
      <p:sp>
        <p:nvSpPr>
          <p:cNvPr id="3" name="Content Placeholder 2"/>
          <p:cNvSpPr>
            <a:spLocks noGrp="1"/>
          </p:cNvSpPr>
          <p:nvPr>
            <p:ph idx="1"/>
          </p:nvPr>
        </p:nvSpPr>
        <p:spPr>
          <a:xfrm>
            <a:off x="381000" y="1981200"/>
            <a:ext cx="8382000" cy="4284250"/>
          </a:xfrm>
        </p:spPr>
        <p:txBody>
          <a:bodyPr/>
          <a:lstStyle/>
          <a:p>
            <a:r>
              <a:rPr lang="en-US" dirty="0" smtClean="0"/>
              <a:t>Coordinate </a:t>
            </a:r>
            <a:r>
              <a:rPr lang="en-US" dirty="0"/>
              <a:t>data gathering and marketing material </a:t>
            </a:r>
            <a:r>
              <a:rPr lang="en-US" dirty="0" smtClean="0"/>
              <a:t>with SEDCOR, GPI and MWVCOG (1.5.5)</a:t>
            </a:r>
          </a:p>
          <a:p>
            <a:r>
              <a:rPr lang="en-US" dirty="0"/>
              <a:t>Develop community profile to place on Greater Portland Inc. web </a:t>
            </a:r>
            <a:r>
              <a:rPr lang="en-US" dirty="0" smtClean="0"/>
              <a:t>site (1.5.9)</a:t>
            </a:r>
          </a:p>
          <a:p>
            <a:r>
              <a:rPr lang="en-US" dirty="0"/>
              <a:t>Promote the Business Resource Center and it’s resources </a:t>
            </a:r>
            <a:r>
              <a:rPr lang="en-US" dirty="0" smtClean="0"/>
              <a:t>(1.5.10)</a:t>
            </a:r>
          </a:p>
          <a:p>
            <a:r>
              <a:rPr lang="en-US" dirty="0" smtClean="0"/>
              <a:t>Identify </a:t>
            </a:r>
            <a:r>
              <a:rPr lang="en-US" dirty="0"/>
              <a:t>needed infrastructure and financing for the </a:t>
            </a:r>
            <a:r>
              <a:rPr lang="en-US" dirty="0" smtClean="0"/>
              <a:t>infrastructure (1.6.6)</a:t>
            </a:r>
          </a:p>
        </p:txBody>
      </p:sp>
    </p:spTree>
    <p:extLst>
      <p:ext uri="{BB962C8B-B14F-4D97-AF65-F5344CB8AC3E}">
        <p14:creationId xmlns:p14="http://schemas.microsoft.com/office/powerpoint/2010/main" val="185051647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a:t>Industrial Sector Accomplishments </a:t>
            </a:r>
            <a:r>
              <a:rPr lang="en-US" dirty="0" smtClean="0"/>
              <a:t>– </a:t>
            </a:r>
            <a:r>
              <a:rPr lang="en-US" u="sng" dirty="0" smtClean="0"/>
              <a:t>Supply of Industrial Land Actions</a:t>
            </a:r>
            <a:endParaRPr lang="en-US" u="sng" dirty="0"/>
          </a:p>
        </p:txBody>
      </p:sp>
      <p:sp>
        <p:nvSpPr>
          <p:cNvPr id="3" name="Content Placeholder 2"/>
          <p:cNvSpPr>
            <a:spLocks noGrp="1"/>
          </p:cNvSpPr>
          <p:nvPr>
            <p:ph idx="1"/>
          </p:nvPr>
        </p:nvSpPr>
        <p:spPr>
          <a:xfrm>
            <a:off x="381000" y="2362200"/>
            <a:ext cx="8382000" cy="3939540"/>
          </a:xfrm>
        </p:spPr>
        <p:txBody>
          <a:bodyPr/>
          <a:lstStyle/>
          <a:p>
            <a:r>
              <a:rPr lang="en-US" dirty="0"/>
              <a:t>Expand the Urban Growth </a:t>
            </a:r>
            <a:r>
              <a:rPr lang="en-US" dirty="0" smtClean="0"/>
              <a:t>Boundary (1.6.7)</a:t>
            </a:r>
          </a:p>
          <a:p>
            <a:r>
              <a:rPr lang="en-US" dirty="0"/>
              <a:t>Identify shovel ready </a:t>
            </a:r>
            <a:r>
              <a:rPr lang="en-US" dirty="0" smtClean="0"/>
              <a:t>sites (1.6.8)</a:t>
            </a:r>
          </a:p>
          <a:p>
            <a:r>
              <a:rPr lang="en-US" dirty="0"/>
              <a:t>Tell the story of the expansion to build community support for future </a:t>
            </a:r>
            <a:r>
              <a:rPr lang="en-US" dirty="0" smtClean="0"/>
              <a:t>expansions (1.6.9)</a:t>
            </a:r>
          </a:p>
          <a:p>
            <a:r>
              <a:rPr lang="en-US" dirty="0" smtClean="0"/>
              <a:t>Follow-up </a:t>
            </a:r>
            <a:r>
              <a:rPr lang="en-US" dirty="0"/>
              <a:t>interviews with expansion and new industrial </a:t>
            </a:r>
            <a:r>
              <a:rPr lang="en-US" dirty="0" smtClean="0"/>
              <a:t>developments (1.7.4)</a:t>
            </a:r>
          </a:p>
          <a:p>
            <a:r>
              <a:rPr lang="en-US" dirty="0"/>
              <a:t>Enhance city permitting processes</a:t>
            </a:r>
            <a:r>
              <a:rPr lang="en-US" dirty="0" smtClean="0"/>
              <a:t>. (1.7.5)</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6200" y="5791200"/>
            <a:ext cx="563212" cy="563212"/>
          </a:xfrm>
          <a:prstGeom prst="rect">
            <a:avLst/>
          </a:prstGeom>
        </p:spPr>
      </p:pic>
    </p:spTree>
    <p:extLst>
      <p:ext uri="{BB962C8B-B14F-4D97-AF65-F5344CB8AC3E}">
        <p14:creationId xmlns:p14="http://schemas.microsoft.com/office/powerpoint/2010/main" val="24133851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Green_Swirls_Template_Segoe_TP10286742">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63396-7DAC-4B7F-8764-DBF66DCA06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(Green swirls design)</Template>
  <TotalTime>3024</TotalTime>
  <Words>1318</Words>
  <Application>Microsoft Office PowerPoint</Application>
  <PresentationFormat>On-screen Show (4:3)</PresentationFormat>
  <Paragraphs>154</Paragraphs>
  <Slides>27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Courier New</vt:lpstr>
      <vt:lpstr>Wingdings</vt:lpstr>
      <vt:lpstr>1_Green_Swirls_Template_Segoe_TP10286742</vt:lpstr>
      <vt:lpstr>White with Courier font for code slides</vt:lpstr>
      <vt:lpstr>Newberg Economic Development Strategy Annual Report   August 2018</vt:lpstr>
      <vt:lpstr>PowerPoint Presentation</vt:lpstr>
      <vt:lpstr> Four Pillars of Activity</vt:lpstr>
      <vt:lpstr>Strategies &amp; Actions</vt:lpstr>
      <vt:lpstr>Industrial Sector Accomplishments - Strategies</vt:lpstr>
      <vt:lpstr>Industrial Sector Accomplishments – Diversify Local Economy Actions</vt:lpstr>
      <vt:lpstr>Industrial Sector Accomplishments – Retention/Expansion/Recruitment Actions</vt:lpstr>
      <vt:lpstr>Industrial Sector Accomplishments – Supply of Industrial Land Actions</vt:lpstr>
      <vt:lpstr>Industrial Sector Accomplishments – Supply of Industrial Land Actions</vt:lpstr>
      <vt:lpstr>Industrial Sector Accomplishments – Supply of Industrial Land Actions</vt:lpstr>
      <vt:lpstr>Commercial  Sector Accomplishments – Strategies</vt:lpstr>
      <vt:lpstr>Commercial  Sector Accomplishments – Downtown Revitalization Actions</vt:lpstr>
      <vt:lpstr>Commercial  Sector Accomplishments – Retain Existing Commercial  &amp; Retail Actions</vt:lpstr>
      <vt:lpstr>Commercial  Sector Accomplishments – Retain Existing Commercial  &amp; Retail Actions</vt:lpstr>
      <vt:lpstr>Commercial  Sector Accomplishments – Retain Existing Commercial  &amp; Retail Actions</vt:lpstr>
      <vt:lpstr>Business Development &amp; Workforce Accomplishments –  Strategies</vt:lpstr>
      <vt:lpstr>BD &amp; Workforce Accomplishments – Innovation Accelerator Actions</vt:lpstr>
      <vt:lpstr>BD &amp; Workforce Accomplishments – Workforce Development Actions</vt:lpstr>
      <vt:lpstr>BD &amp; Workforce Accomplishments – Business Resource Center Actions</vt:lpstr>
      <vt:lpstr>BD &amp; Workforce Accomplishments – Business Resource Center Actions</vt:lpstr>
      <vt:lpstr>Tourism &amp; Hospitality Accomplishments – Strategies</vt:lpstr>
      <vt:lpstr>Tourism &amp; Hospitality Accomplishments –  Increase Tourists/Visitor Actions</vt:lpstr>
      <vt:lpstr>Tourism &amp; Hospitality Accomplishments   Increase Tourists/Visitor Actions</vt:lpstr>
      <vt:lpstr>Other Accomplishments –  Industrial/Commercial</vt:lpstr>
      <vt:lpstr>Other Accomplishments –  Business Development &amp; Workforce</vt:lpstr>
      <vt:lpstr>Other Accomplishments –  Tourism &amp; Hospitality</vt:lpstr>
      <vt:lpstr>Thank You for Your Support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Newberg Economic Development Strategy Annual Report</dc:title>
  <dc:creator>Doug Rux</dc:creator>
  <cp:keywords/>
  <cp:lastModifiedBy>Doug Rux</cp:lastModifiedBy>
  <cp:revision>97</cp:revision>
  <dcterms:created xsi:type="dcterms:W3CDTF">2017-07-05T19:22:06Z</dcterms:created>
  <dcterms:modified xsi:type="dcterms:W3CDTF">2018-07-19T15:38:04Z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TC102867429990</vt:lpwstr>
  </property>
</Properties>
</file>