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0" r:id="rId2"/>
    <p:sldMasterId id="2147483660" r:id="rId3"/>
    <p:sldMasterId id="2147483668" r:id="rId4"/>
    <p:sldMasterId id="2147483676" r:id="rId5"/>
  </p:sldMasterIdLst>
  <p:notesMasterIdLst>
    <p:notesMasterId r:id="rId33"/>
  </p:notesMasterIdLst>
  <p:sldIdLst>
    <p:sldId id="261" r:id="rId6"/>
    <p:sldId id="258" r:id="rId7"/>
    <p:sldId id="259" r:id="rId8"/>
    <p:sldId id="260" r:id="rId9"/>
    <p:sldId id="264"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303" r:id="rId27"/>
    <p:sldId id="287" r:id="rId28"/>
    <p:sldId id="288" r:id="rId29"/>
    <p:sldId id="289" r:id="rId30"/>
    <p:sldId id="290" r:id="rId31"/>
    <p:sldId id="270"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265" autoAdjust="0"/>
    <p:restoredTop sz="96283" autoAdjust="0"/>
  </p:normalViewPr>
  <p:slideViewPr>
    <p:cSldViewPr snapToGrid="0" snapToObjects="1">
      <p:cViewPr varScale="1">
        <p:scale>
          <a:sx n="103" d="100"/>
          <a:sy n="103" d="100"/>
        </p:scale>
        <p:origin x="150" y="2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303E55-54FC-4C46-B2C7-ED2BE9DA897D}" type="datetimeFigureOut">
              <a:rPr lang="en-US" smtClean="0"/>
              <a:t>12/27/2023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481B95-D54A-6D4F-B98C-1662395BC2EB}" type="slidenum">
              <a:rPr lang="en-US" smtClean="0"/>
              <a:t>‹#›</a:t>
            </a:fld>
            <a:endParaRPr lang="en-US"/>
          </a:p>
        </p:txBody>
      </p:sp>
    </p:spTree>
    <p:extLst>
      <p:ext uri="{BB962C8B-B14F-4D97-AF65-F5344CB8AC3E}">
        <p14:creationId xmlns:p14="http://schemas.microsoft.com/office/powerpoint/2010/main" val="1182850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736C5-BAA9-1D42-9E74-15B26DD59FD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0FF0006-9355-1B44-BC98-1930BD37F9C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6059995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D70B1-A011-694D-8061-D0EE9DF66F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C633FA-3E5D-8C4C-9107-FFCC805E1E36}"/>
              </a:ext>
            </a:extLst>
          </p:cNvPr>
          <p:cNvSpPr>
            <a:spLocks noGrp="1"/>
          </p:cNvSpPr>
          <p:nvPr>
            <p:ph sz="half" idx="1"/>
          </p:nvPr>
        </p:nvSpPr>
        <p:spPr>
          <a:xfrm>
            <a:off x="838200" y="1825625"/>
            <a:ext cx="5181600" cy="4351338"/>
          </a:xfrm>
        </p:spPr>
        <p:txBody>
          <a:bodyPr/>
          <a:lstStyle>
            <a:lvl2pPr>
              <a:defRPr sz="2800"/>
            </a:lvl2pPr>
            <a:lvl3pPr>
              <a:defRPr sz="2800"/>
            </a:lvl3pPr>
            <a:lvl4pPr>
              <a:defRPr sz="2800"/>
            </a:lvl4pPr>
            <a:lvl5pPr>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5AC57E4-EB4B-7145-95F7-3EF0803E03A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991614C0-FBC7-9148-AC77-8A36E4696B5E}"/>
              </a:ext>
            </a:extLst>
          </p:cNvPr>
          <p:cNvSpPr>
            <a:spLocks noGrp="1"/>
          </p:cNvSpPr>
          <p:nvPr>
            <p:ph type="sldNum" sz="quarter" idx="12"/>
          </p:nvPr>
        </p:nvSpPr>
        <p:spPr/>
        <p:txBody>
          <a:bodyPr/>
          <a:lstStyle/>
          <a:p>
            <a:fld id="{309DF1A8-A200-604F-B058-8CD62E5DB01A}" type="slidenum">
              <a:rPr lang="en-US" smtClean="0"/>
              <a:t>‹#›</a:t>
            </a:fld>
            <a:endParaRPr lang="en-US"/>
          </a:p>
        </p:txBody>
      </p:sp>
    </p:spTree>
    <p:extLst>
      <p:ext uri="{BB962C8B-B14F-4D97-AF65-F5344CB8AC3E}">
        <p14:creationId xmlns:p14="http://schemas.microsoft.com/office/powerpoint/2010/main" val="2572709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180C0-F601-1445-B02A-86412163C172}"/>
              </a:ext>
            </a:extLst>
          </p:cNvPr>
          <p:cNvSpPr>
            <a:spLocks noGrp="1"/>
          </p:cNvSpPr>
          <p:nvPr>
            <p:ph type="title"/>
          </p:nvPr>
        </p:nvSpPr>
        <p:spPr>
          <a:xfrm>
            <a:off x="839788" y="746449"/>
            <a:ext cx="10515600" cy="944239"/>
          </a:xfrm>
        </p:spPr>
        <p:txBody>
          <a:bodyPr/>
          <a:lstStyle/>
          <a:p>
            <a:r>
              <a:rPr lang="en-US"/>
              <a:t>Click to edit Master title style</a:t>
            </a:r>
          </a:p>
        </p:txBody>
      </p:sp>
      <p:sp>
        <p:nvSpPr>
          <p:cNvPr id="3" name="Text Placeholder 2">
            <a:extLst>
              <a:ext uri="{FF2B5EF4-FFF2-40B4-BE49-F238E27FC236}">
                <a16:creationId xmlns:a16="http://schemas.microsoft.com/office/drawing/2014/main" id="{5454A19C-6DBC-C54C-9221-B33CBD8850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1F8325A-8D79-B34E-908F-914A022D509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4AC43E6-1FC2-7543-A727-C2F46E43C6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B4DA958-2469-0246-B181-D1E2BBAF4D7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C0B08F50-CF70-DA42-88E8-F48967EFC177}"/>
              </a:ext>
            </a:extLst>
          </p:cNvPr>
          <p:cNvSpPr>
            <a:spLocks noGrp="1"/>
          </p:cNvSpPr>
          <p:nvPr>
            <p:ph type="sldNum" sz="quarter" idx="12"/>
          </p:nvPr>
        </p:nvSpPr>
        <p:spPr/>
        <p:txBody>
          <a:bodyPr/>
          <a:lstStyle/>
          <a:p>
            <a:fld id="{309DF1A8-A200-604F-B058-8CD62E5DB01A}" type="slidenum">
              <a:rPr lang="en-US" smtClean="0"/>
              <a:t>‹#›</a:t>
            </a:fld>
            <a:endParaRPr lang="en-US"/>
          </a:p>
        </p:txBody>
      </p:sp>
    </p:spTree>
    <p:extLst>
      <p:ext uri="{BB962C8B-B14F-4D97-AF65-F5344CB8AC3E}">
        <p14:creationId xmlns:p14="http://schemas.microsoft.com/office/powerpoint/2010/main" val="37958368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78A90-0CB1-7C4E-96D0-93E616CF7BE0}"/>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404EBEB6-4A8F-CB42-B9F3-D9C89A1DAEA0}"/>
              </a:ext>
            </a:extLst>
          </p:cNvPr>
          <p:cNvSpPr>
            <a:spLocks noGrp="1"/>
          </p:cNvSpPr>
          <p:nvPr>
            <p:ph type="sldNum" sz="quarter" idx="12"/>
          </p:nvPr>
        </p:nvSpPr>
        <p:spPr/>
        <p:txBody>
          <a:bodyPr/>
          <a:lstStyle/>
          <a:p>
            <a:fld id="{309DF1A8-A200-604F-B058-8CD62E5DB01A}" type="slidenum">
              <a:rPr lang="en-US" smtClean="0"/>
              <a:t>‹#›</a:t>
            </a:fld>
            <a:endParaRPr lang="en-US"/>
          </a:p>
        </p:txBody>
      </p:sp>
    </p:spTree>
    <p:extLst>
      <p:ext uri="{BB962C8B-B14F-4D97-AF65-F5344CB8AC3E}">
        <p14:creationId xmlns:p14="http://schemas.microsoft.com/office/powerpoint/2010/main" val="4668535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3F79BA5-F991-3E40-B297-4F71EBC96F58}"/>
              </a:ext>
            </a:extLst>
          </p:cNvPr>
          <p:cNvSpPr>
            <a:spLocks noGrp="1"/>
          </p:cNvSpPr>
          <p:nvPr>
            <p:ph type="sldNum" sz="quarter" idx="12"/>
          </p:nvPr>
        </p:nvSpPr>
        <p:spPr/>
        <p:txBody>
          <a:bodyPr/>
          <a:lstStyle/>
          <a:p>
            <a:fld id="{309DF1A8-A200-604F-B058-8CD62E5DB01A}" type="slidenum">
              <a:rPr lang="en-US" smtClean="0"/>
              <a:t>‹#›</a:t>
            </a:fld>
            <a:endParaRPr lang="en-US"/>
          </a:p>
        </p:txBody>
      </p:sp>
    </p:spTree>
    <p:extLst>
      <p:ext uri="{BB962C8B-B14F-4D97-AF65-F5344CB8AC3E}">
        <p14:creationId xmlns:p14="http://schemas.microsoft.com/office/powerpoint/2010/main" val="38765435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13B9E4-257A-2D46-BFAB-C6CE761FDB9B}"/>
              </a:ext>
            </a:extLst>
          </p:cNvPr>
          <p:cNvSpPr>
            <a:spLocks noGrp="1"/>
          </p:cNvSpPr>
          <p:nvPr>
            <p:ph idx="1"/>
          </p:nvPr>
        </p:nvSpPr>
        <p:spPr>
          <a:xfrm>
            <a:off x="5183188" y="737118"/>
            <a:ext cx="7008812" cy="612088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6AF6B2FD-253F-804B-8F71-9311D26C11D8}"/>
              </a:ext>
            </a:extLst>
          </p:cNvPr>
          <p:cNvSpPr>
            <a:spLocks noGrp="1"/>
          </p:cNvSpPr>
          <p:nvPr>
            <p:ph type="title"/>
          </p:nvPr>
        </p:nvSpPr>
        <p:spPr>
          <a:xfrm>
            <a:off x="839788" y="737118"/>
            <a:ext cx="3932237" cy="1320282"/>
          </a:xfrm>
        </p:spPr>
        <p:txBody>
          <a:bodyPr anchor="b"/>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C076BD57-DC92-4142-8C0E-EFA8F11E76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A517E55B-CDE2-3C40-9DD9-3FFECC36E7B1}"/>
              </a:ext>
            </a:extLst>
          </p:cNvPr>
          <p:cNvSpPr>
            <a:spLocks noGrp="1"/>
          </p:cNvSpPr>
          <p:nvPr>
            <p:ph type="sldNum" sz="quarter" idx="12"/>
          </p:nvPr>
        </p:nvSpPr>
        <p:spPr/>
        <p:txBody>
          <a:bodyPr/>
          <a:lstStyle/>
          <a:p>
            <a:fld id="{309DF1A8-A200-604F-B058-8CD62E5DB01A}" type="slidenum">
              <a:rPr lang="en-US" smtClean="0"/>
              <a:t>‹#›</a:t>
            </a:fld>
            <a:endParaRPr lang="en-US"/>
          </a:p>
        </p:txBody>
      </p:sp>
    </p:spTree>
    <p:extLst>
      <p:ext uri="{BB962C8B-B14F-4D97-AF65-F5344CB8AC3E}">
        <p14:creationId xmlns:p14="http://schemas.microsoft.com/office/powerpoint/2010/main" val="30536245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9A065-3311-AB4C-B482-15DECD4A60B5}"/>
              </a:ext>
            </a:extLst>
          </p:cNvPr>
          <p:cNvSpPr>
            <a:spLocks noGrp="1"/>
          </p:cNvSpPr>
          <p:nvPr>
            <p:ph type="title"/>
          </p:nvPr>
        </p:nvSpPr>
        <p:spPr>
          <a:xfrm>
            <a:off x="839788" y="746448"/>
            <a:ext cx="3932237" cy="1310951"/>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3CCC0C8-1B29-5449-8B6B-1A7C59F1C148}"/>
              </a:ext>
            </a:extLst>
          </p:cNvPr>
          <p:cNvSpPr>
            <a:spLocks noGrp="1"/>
          </p:cNvSpPr>
          <p:nvPr>
            <p:ph type="pic" idx="1"/>
          </p:nvPr>
        </p:nvSpPr>
        <p:spPr>
          <a:xfrm>
            <a:off x="5183188" y="746449"/>
            <a:ext cx="7008812" cy="61115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D4A2BD7-5ECE-504D-A6B0-44DC9AD51D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FC1B3B5-7B07-C24B-9EFC-9099EF6917A0}"/>
              </a:ext>
            </a:extLst>
          </p:cNvPr>
          <p:cNvSpPr>
            <a:spLocks noGrp="1"/>
          </p:cNvSpPr>
          <p:nvPr>
            <p:ph type="sldNum" sz="quarter" idx="12"/>
          </p:nvPr>
        </p:nvSpPr>
        <p:spPr/>
        <p:txBody>
          <a:bodyPr/>
          <a:lstStyle>
            <a:lvl1pPr>
              <a:defRPr>
                <a:solidFill>
                  <a:schemeClr val="bg1"/>
                </a:solidFill>
              </a:defRPr>
            </a:lvl1pPr>
          </a:lstStyle>
          <a:p>
            <a:fld id="{309DF1A8-A200-604F-B058-8CD62E5DB01A}" type="slidenum">
              <a:rPr lang="en-US" smtClean="0"/>
              <a:pPr/>
              <a:t>‹#›</a:t>
            </a:fld>
            <a:endParaRPr lang="en-US" dirty="0"/>
          </a:p>
        </p:txBody>
      </p:sp>
    </p:spTree>
    <p:extLst>
      <p:ext uri="{BB962C8B-B14F-4D97-AF65-F5344CB8AC3E}">
        <p14:creationId xmlns:p14="http://schemas.microsoft.com/office/powerpoint/2010/main" val="38024073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5CB3D-B0E2-A24E-B3D9-AFA6B739AC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294968-A94F-AC4C-BBFF-05079E1A252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48502087-EE93-B44E-BC01-B91098EE6A68}"/>
              </a:ext>
            </a:extLst>
          </p:cNvPr>
          <p:cNvSpPr>
            <a:spLocks noGrp="1"/>
          </p:cNvSpPr>
          <p:nvPr>
            <p:ph type="sldNum" sz="quarter" idx="12"/>
          </p:nvPr>
        </p:nvSpPr>
        <p:spPr/>
        <p:txBody>
          <a:bodyPr/>
          <a:lstStyle/>
          <a:p>
            <a:fld id="{309DF1A8-A200-604F-B058-8CD62E5DB01A}" type="slidenum">
              <a:rPr lang="en-US" smtClean="0"/>
              <a:t>‹#›</a:t>
            </a:fld>
            <a:endParaRPr lang="en-US"/>
          </a:p>
        </p:txBody>
      </p:sp>
    </p:spTree>
    <p:extLst>
      <p:ext uri="{BB962C8B-B14F-4D97-AF65-F5344CB8AC3E}">
        <p14:creationId xmlns:p14="http://schemas.microsoft.com/office/powerpoint/2010/main" val="10777250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D70B1-A011-694D-8061-D0EE9DF66F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C633FA-3E5D-8C4C-9107-FFCC805E1E3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5AC57E4-EB4B-7145-95F7-3EF0803E03A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991614C0-FBC7-9148-AC77-8A36E4696B5E}"/>
              </a:ext>
            </a:extLst>
          </p:cNvPr>
          <p:cNvSpPr>
            <a:spLocks noGrp="1"/>
          </p:cNvSpPr>
          <p:nvPr>
            <p:ph type="sldNum" sz="quarter" idx="12"/>
          </p:nvPr>
        </p:nvSpPr>
        <p:spPr/>
        <p:txBody>
          <a:bodyPr/>
          <a:lstStyle/>
          <a:p>
            <a:fld id="{309DF1A8-A200-604F-B058-8CD62E5DB01A}" type="slidenum">
              <a:rPr lang="en-US" smtClean="0"/>
              <a:t>‹#›</a:t>
            </a:fld>
            <a:endParaRPr lang="en-US"/>
          </a:p>
        </p:txBody>
      </p:sp>
    </p:spTree>
    <p:extLst>
      <p:ext uri="{BB962C8B-B14F-4D97-AF65-F5344CB8AC3E}">
        <p14:creationId xmlns:p14="http://schemas.microsoft.com/office/powerpoint/2010/main" val="1257303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180C0-F601-1445-B02A-86412163C172}"/>
              </a:ext>
            </a:extLst>
          </p:cNvPr>
          <p:cNvSpPr>
            <a:spLocks noGrp="1"/>
          </p:cNvSpPr>
          <p:nvPr>
            <p:ph type="title"/>
          </p:nvPr>
        </p:nvSpPr>
        <p:spPr>
          <a:xfrm>
            <a:off x="839788" y="746449"/>
            <a:ext cx="10515600" cy="944239"/>
          </a:xfrm>
        </p:spPr>
        <p:txBody>
          <a:bodyPr/>
          <a:lstStyle/>
          <a:p>
            <a:r>
              <a:rPr lang="en-US"/>
              <a:t>Click to edit Master title style</a:t>
            </a:r>
          </a:p>
        </p:txBody>
      </p:sp>
      <p:sp>
        <p:nvSpPr>
          <p:cNvPr id="3" name="Text Placeholder 2">
            <a:extLst>
              <a:ext uri="{FF2B5EF4-FFF2-40B4-BE49-F238E27FC236}">
                <a16:creationId xmlns:a16="http://schemas.microsoft.com/office/drawing/2014/main" id="{5454A19C-6DBC-C54C-9221-B33CBD8850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1F8325A-8D79-B34E-908F-914A022D509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4AC43E6-1FC2-7543-A727-C2F46E43C6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B4DA958-2469-0246-B181-D1E2BBAF4D7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C0B08F50-CF70-DA42-88E8-F48967EFC177}"/>
              </a:ext>
            </a:extLst>
          </p:cNvPr>
          <p:cNvSpPr>
            <a:spLocks noGrp="1"/>
          </p:cNvSpPr>
          <p:nvPr>
            <p:ph type="sldNum" sz="quarter" idx="12"/>
          </p:nvPr>
        </p:nvSpPr>
        <p:spPr/>
        <p:txBody>
          <a:bodyPr/>
          <a:lstStyle/>
          <a:p>
            <a:fld id="{309DF1A8-A200-604F-B058-8CD62E5DB01A}" type="slidenum">
              <a:rPr lang="en-US" smtClean="0"/>
              <a:t>‹#›</a:t>
            </a:fld>
            <a:endParaRPr lang="en-US"/>
          </a:p>
        </p:txBody>
      </p:sp>
    </p:spTree>
    <p:extLst>
      <p:ext uri="{BB962C8B-B14F-4D97-AF65-F5344CB8AC3E}">
        <p14:creationId xmlns:p14="http://schemas.microsoft.com/office/powerpoint/2010/main" val="28980183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78A90-0CB1-7C4E-96D0-93E616CF7BE0}"/>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404EBEB6-4A8F-CB42-B9F3-D9C89A1DAEA0}"/>
              </a:ext>
            </a:extLst>
          </p:cNvPr>
          <p:cNvSpPr>
            <a:spLocks noGrp="1"/>
          </p:cNvSpPr>
          <p:nvPr>
            <p:ph type="sldNum" sz="quarter" idx="12"/>
          </p:nvPr>
        </p:nvSpPr>
        <p:spPr/>
        <p:txBody>
          <a:bodyPr/>
          <a:lstStyle/>
          <a:p>
            <a:fld id="{309DF1A8-A200-604F-B058-8CD62E5DB01A}" type="slidenum">
              <a:rPr lang="en-US" smtClean="0"/>
              <a:t>‹#›</a:t>
            </a:fld>
            <a:endParaRPr lang="en-US"/>
          </a:p>
        </p:txBody>
      </p:sp>
    </p:spTree>
    <p:extLst>
      <p:ext uri="{BB962C8B-B14F-4D97-AF65-F5344CB8AC3E}">
        <p14:creationId xmlns:p14="http://schemas.microsoft.com/office/powerpoint/2010/main" val="4137262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5CB3D-B0E2-A24E-B3D9-AFA6B739AC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294968-A94F-AC4C-BBFF-05079E1A252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48502087-EE93-B44E-BC01-B91098EE6A68}"/>
              </a:ext>
            </a:extLst>
          </p:cNvPr>
          <p:cNvSpPr>
            <a:spLocks noGrp="1"/>
          </p:cNvSpPr>
          <p:nvPr>
            <p:ph type="sldNum" sz="quarter" idx="12"/>
          </p:nvPr>
        </p:nvSpPr>
        <p:spPr/>
        <p:txBody>
          <a:bodyPr/>
          <a:lstStyle/>
          <a:p>
            <a:fld id="{309DF1A8-A200-604F-B058-8CD62E5DB01A}" type="slidenum">
              <a:rPr lang="en-US" smtClean="0"/>
              <a:t>‹#›</a:t>
            </a:fld>
            <a:endParaRPr lang="en-US"/>
          </a:p>
        </p:txBody>
      </p:sp>
    </p:spTree>
    <p:extLst>
      <p:ext uri="{BB962C8B-B14F-4D97-AF65-F5344CB8AC3E}">
        <p14:creationId xmlns:p14="http://schemas.microsoft.com/office/powerpoint/2010/main" val="14975975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3F79BA5-F991-3E40-B297-4F71EBC96F58}"/>
              </a:ext>
            </a:extLst>
          </p:cNvPr>
          <p:cNvSpPr>
            <a:spLocks noGrp="1"/>
          </p:cNvSpPr>
          <p:nvPr>
            <p:ph type="sldNum" sz="quarter" idx="12"/>
          </p:nvPr>
        </p:nvSpPr>
        <p:spPr/>
        <p:txBody>
          <a:bodyPr/>
          <a:lstStyle/>
          <a:p>
            <a:fld id="{309DF1A8-A200-604F-B058-8CD62E5DB01A}" type="slidenum">
              <a:rPr lang="en-US" smtClean="0"/>
              <a:t>‹#›</a:t>
            </a:fld>
            <a:endParaRPr lang="en-US"/>
          </a:p>
        </p:txBody>
      </p:sp>
    </p:spTree>
    <p:extLst>
      <p:ext uri="{BB962C8B-B14F-4D97-AF65-F5344CB8AC3E}">
        <p14:creationId xmlns:p14="http://schemas.microsoft.com/office/powerpoint/2010/main" val="32512436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13B9E4-257A-2D46-BFAB-C6CE761FDB9B}"/>
              </a:ext>
            </a:extLst>
          </p:cNvPr>
          <p:cNvSpPr>
            <a:spLocks noGrp="1"/>
          </p:cNvSpPr>
          <p:nvPr>
            <p:ph idx="1"/>
          </p:nvPr>
        </p:nvSpPr>
        <p:spPr>
          <a:xfrm>
            <a:off x="5183188" y="737118"/>
            <a:ext cx="7008812" cy="612088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6AF6B2FD-253F-804B-8F71-9311D26C11D8}"/>
              </a:ext>
            </a:extLst>
          </p:cNvPr>
          <p:cNvSpPr>
            <a:spLocks noGrp="1"/>
          </p:cNvSpPr>
          <p:nvPr>
            <p:ph type="title"/>
          </p:nvPr>
        </p:nvSpPr>
        <p:spPr>
          <a:xfrm>
            <a:off x="839788" y="737118"/>
            <a:ext cx="3932237" cy="1320282"/>
          </a:xfrm>
        </p:spPr>
        <p:txBody>
          <a:bodyPr anchor="b"/>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C076BD57-DC92-4142-8C0E-EFA8F11E76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A517E55B-CDE2-3C40-9DD9-3FFECC36E7B1}"/>
              </a:ext>
            </a:extLst>
          </p:cNvPr>
          <p:cNvSpPr>
            <a:spLocks noGrp="1"/>
          </p:cNvSpPr>
          <p:nvPr>
            <p:ph type="sldNum" sz="quarter" idx="12"/>
          </p:nvPr>
        </p:nvSpPr>
        <p:spPr/>
        <p:txBody>
          <a:bodyPr/>
          <a:lstStyle/>
          <a:p>
            <a:fld id="{309DF1A8-A200-604F-B058-8CD62E5DB01A}" type="slidenum">
              <a:rPr lang="en-US" smtClean="0"/>
              <a:t>‹#›</a:t>
            </a:fld>
            <a:endParaRPr lang="en-US"/>
          </a:p>
        </p:txBody>
      </p:sp>
    </p:spTree>
    <p:extLst>
      <p:ext uri="{BB962C8B-B14F-4D97-AF65-F5344CB8AC3E}">
        <p14:creationId xmlns:p14="http://schemas.microsoft.com/office/powerpoint/2010/main" val="21256790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9A065-3311-AB4C-B482-15DECD4A60B5}"/>
              </a:ext>
            </a:extLst>
          </p:cNvPr>
          <p:cNvSpPr>
            <a:spLocks noGrp="1"/>
          </p:cNvSpPr>
          <p:nvPr>
            <p:ph type="title"/>
          </p:nvPr>
        </p:nvSpPr>
        <p:spPr>
          <a:xfrm>
            <a:off x="839788" y="746448"/>
            <a:ext cx="3932237" cy="1310951"/>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3CCC0C8-1B29-5449-8B6B-1A7C59F1C148}"/>
              </a:ext>
            </a:extLst>
          </p:cNvPr>
          <p:cNvSpPr>
            <a:spLocks noGrp="1"/>
          </p:cNvSpPr>
          <p:nvPr>
            <p:ph type="pic" idx="1"/>
          </p:nvPr>
        </p:nvSpPr>
        <p:spPr>
          <a:xfrm>
            <a:off x="5183188" y="746449"/>
            <a:ext cx="7008812" cy="61115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D4A2BD7-5ECE-504D-A6B0-44DC9AD51D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FC1B3B5-7B07-C24B-9EFC-9099EF6917A0}"/>
              </a:ext>
            </a:extLst>
          </p:cNvPr>
          <p:cNvSpPr>
            <a:spLocks noGrp="1"/>
          </p:cNvSpPr>
          <p:nvPr>
            <p:ph type="sldNum" sz="quarter" idx="12"/>
          </p:nvPr>
        </p:nvSpPr>
        <p:spPr/>
        <p:txBody>
          <a:bodyPr/>
          <a:lstStyle>
            <a:lvl1pPr>
              <a:defRPr>
                <a:solidFill>
                  <a:schemeClr val="bg1"/>
                </a:solidFill>
              </a:defRPr>
            </a:lvl1pPr>
          </a:lstStyle>
          <a:p>
            <a:fld id="{309DF1A8-A200-604F-B058-8CD62E5DB01A}" type="slidenum">
              <a:rPr lang="en-US" smtClean="0"/>
              <a:pPr/>
              <a:t>‹#›</a:t>
            </a:fld>
            <a:endParaRPr lang="en-US" dirty="0"/>
          </a:p>
        </p:txBody>
      </p:sp>
    </p:spTree>
    <p:extLst>
      <p:ext uri="{BB962C8B-B14F-4D97-AF65-F5344CB8AC3E}">
        <p14:creationId xmlns:p14="http://schemas.microsoft.com/office/powerpoint/2010/main" val="41991182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5CB3D-B0E2-A24E-B3D9-AFA6B739AC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294968-A94F-AC4C-BBFF-05079E1A252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48502087-EE93-B44E-BC01-B91098EE6A68}"/>
              </a:ext>
            </a:extLst>
          </p:cNvPr>
          <p:cNvSpPr>
            <a:spLocks noGrp="1"/>
          </p:cNvSpPr>
          <p:nvPr>
            <p:ph type="sldNum" sz="quarter" idx="12"/>
          </p:nvPr>
        </p:nvSpPr>
        <p:spPr/>
        <p:txBody>
          <a:bodyPr/>
          <a:lstStyle/>
          <a:p>
            <a:fld id="{309DF1A8-A200-604F-B058-8CD62E5DB01A}" type="slidenum">
              <a:rPr lang="en-US" smtClean="0"/>
              <a:t>‹#›</a:t>
            </a:fld>
            <a:endParaRPr lang="en-US"/>
          </a:p>
        </p:txBody>
      </p:sp>
    </p:spTree>
    <p:extLst>
      <p:ext uri="{BB962C8B-B14F-4D97-AF65-F5344CB8AC3E}">
        <p14:creationId xmlns:p14="http://schemas.microsoft.com/office/powerpoint/2010/main" val="3482383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D70B1-A011-694D-8061-D0EE9DF66F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C633FA-3E5D-8C4C-9107-FFCC805E1E3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5AC57E4-EB4B-7145-95F7-3EF0803E03A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991614C0-FBC7-9148-AC77-8A36E4696B5E}"/>
              </a:ext>
            </a:extLst>
          </p:cNvPr>
          <p:cNvSpPr>
            <a:spLocks noGrp="1"/>
          </p:cNvSpPr>
          <p:nvPr>
            <p:ph type="sldNum" sz="quarter" idx="12"/>
          </p:nvPr>
        </p:nvSpPr>
        <p:spPr/>
        <p:txBody>
          <a:bodyPr/>
          <a:lstStyle/>
          <a:p>
            <a:fld id="{309DF1A8-A200-604F-B058-8CD62E5DB01A}" type="slidenum">
              <a:rPr lang="en-US" smtClean="0"/>
              <a:t>‹#›</a:t>
            </a:fld>
            <a:endParaRPr lang="en-US"/>
          </a:p>
        </p:txBody>
      </p:sp>
    </p:spTree>
    <p:extLst>
      <p:ext uri="{BB962C8B-B14F-4D97-AF65-F5344CB8AC3E}">
        <p14:creationId xmlns:p14="http://schemas.microsoft.com/office/powerpoint/2010/main" val="25097377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180C0-F601-1445-B02A-86412163C172}"/>
              </a:ext>
            </a:extLst>
          </p:cNvPr>
          <p:cNvSpPr>
            <a:spLocks noGrp="1"/>
          </p:cNvSpPr>
          <p:nvPr>
            <p:ph type="title"/>
          </p:nvPr>
        </p:nvSpPr>
        <p:spPr>
          <a:xfrm>
            <a:off x="839788" y="746449"/>
            <a:ext cx="10515600" cy="944239"/>
          </a:xfrm>
        </p:spPr>
        <p:txBody>
          <a:bodyPr/>
          <a:lstStyle/>
          <a:p>
            <a:r>
              <a:rPr lang="en-US"/>
              <a:t>Click to edit Master title style</a:t>
            </a:r>
          </a:p>
        </p:txBody>
      </p:sp>
      <p:sp>
        <p:nvSpPr>
          <p:cNvPr id="3" name="Text Placeholder 2">
            <a:extLst>
              <a:ext uri="{FF2B5EF4-FFF2-40B4-BE49-F238E27FC236}">
                <a16:creationId xmlns:a16="http://schemas.microsoft.com/office/drawing/2014/main" id="{5454A19C-6DBC-C54C-9221-B33CBD8850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1F8325A-8D79-B34E-908F-914A022D509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4AC43E6-1FC2-7543-A727-C2F46E43C6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B4DA958-2469-0246-B181-D1E2BBAF4D7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C0B08F50-CF70-DA42-88E8-F48967EFC177}"/>
              </a:ext>
            </a:extLst>
          </p:cNvPr>
          <p:cNvSpPr>
            <a:spLocks noGrp="1"/>
          </p:cNvSpPr>
          <p:nvPr>
            <p:ph type="sldNum" sz="quarter" idx="12"/>
          </p:nvPr>
        </p:nvSpPr>
        <p:spPr/>
        <p:txBody>
          <a:bodyPr/>
          <a:lstStyle/>
          <a:p>
            <a:fld id="{309DF1A8-A200-604F-B058-8CD62E5DB01A}" type="slidenum">
              <a:rPr lang="en-US" smtClean="0"/>
              <a:t>‹#›</a:t>
            </a:fld>
            <a:endParaRPr lang="en-US"/>
          </a:p>
        </p:txBody>
      </p:sp>
    </p:spTree>
    <p:extLst>
      <p:ext uri="{BB962C8B-B14F-4D97-AF65-F5344CB8AC3E}">
        <p14:creationId xmlns:p14="http://schemas.microsoft.com/office/powerpoint/2010/main" val="37605631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78A90-0CB1-7C4E-96D0-93E616CF7BE0}"/>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404EBEB6-4A8F-CB42-B9F3-D9C89A1DAEA0}"/>
              </a:ext>
            </a:extLst>
          </p:cNvPr>
          <p:cNvSpPr>
            <a:spLocks noGrp="1"/>
          </p:cNvSpPr>
          <p:nvPr>
            <p:ph type="sldNum" sz="quarter" idx="12"/>
          </p:nvPr>
        </p:nvSpPr>
        <p:spPr/>
        <p:txBody>
          <a:bodyPr/>
          <a:lstStyle/>
          <a:p>
            <a:fld id="{309DF1A8-A200-604F-B058-8CD62E5DB01A}" type="slidenum">
              <a:rPr lang="en-US" smtClean="0"/>
              <a:t>‹#›</a:t>
            </a:fld>
            <a:endParaRPr lang="en-US"/>
          </a:p>
        </p:txBody>
      </p:sp>
    </p:spTree>
    <p:extLst>
      <p:ext uri="{BB962C8B-B14F-4D97-AF65-F5344CB8AC3E}">
        <p14:creationId xmlns:p14="http://schemas.microsoft.com/office/powerpoint/2010/main" val="33669974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3F79BA5-F991-3E40-B297-4F71EBC96F58}"/>
              </a:ext>
            </a:extLst>
          </p:cNvPr>
          <p:cNvSpPr>
            <a:spLocks noGrp="1"/>
          </p:cNvSpPr>
          <p:nvPr>
            <p:ph type="sldNum" sz="quarter" idx="12"/>
          </p:nvPr>
        </p:nvSpPr>
        <p:spPr/>
        <p:txBody>
          <a:bodyPr/>
          <a:lstStyle/>
          <a:p>
            <a:fld id="{309DF1A8-A200-604F-B058-8CD62E5DB01A}" type="slidenum">
              <a:rPr lang="en-US" smtClean="0"/>
              <a:t>‹#›</a:t>
            </a:fld>
            <a:endParaRPr lang="en-US"/>
          </a:p>
        </p:txBody>
      </p:sp>
    </p:spTree>
    <p:extLst>
      <p:ext uri="{BB962C8B-B14F-4D97-AF65-F5344CB8AC3E}">
        <p14:creationId xmlns:p14="http://schemas.microsoft.com/office/powerpoint/2010/main" val="25878207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13B9E4-257A-2D46-BFAB-C6CE761FDB9B}"/>
              </a:ext>
            </a:extLst>
          </p:cNvPr>
          <p:cNvSpPr>
            <a:spLocks noGrp="1"/>
          </p:cNvSpPr>
          <p:nvPr>
            <p:ph idx="1"/>
          </p:nvPr>
        </p:nvSpPr>
        <p:spPr>
          <a:xfrm>
            <a:off x="5183188" y="737118"/>
            <a:ext cx="7008812" cy="612088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6AF6B2FD-253F-804B-8F71-9311D26C11D8}"/>
              </a:ext>
            </a:extLst>
          </p:cNvPr>
          <p:cNvSpPr>
            <a:spLocks noGrp="1"/>
          </p:cNvSpPr>
          <p:nvPr>
            <p:ph type="title"/>
          </p:nvPr>
        </p:nvSpPr>
        <p:spPr>
          <a:xfrm>
            <a:off x="839788" y="737118"/>
            <a:ext cx="3932237" cy="1320282"/>
          </a:xfrm>
        </p:spPr>
        <p:txBody>
          <a:bodyPr anchor="b"/>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C076BD57-DC92-4142-8C0E-EFA8F11E76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A517E55B-CDE2-3C40-9DD9-3FFECC36E7B1}"/>
              </a:ext>
            </a:extLst>
          </p:cNvPr>
          <p:cNvSpPr>
            <a:spLocks noGrp="1"/>
          </p:cNvSpPr>
          <p:nvPr>
            <p:ph type="sldNum" sz="quarter" idx="12"/>
          </p:nvPr>
        </p:nvSpPr>
        <p:spPr/>
        <p:txBody>
          <a:bodyPr/>
          <a:lstStyle/>
          <a:p>
            <a:fld id="{309DF1A8-A200-604F-B058-8CD62E5DB01A}" type="slidenum">
              <a:rPr lang="en-US" smtClean="0"/>
              <a:t>‹#›</a:t>
            </a:fld>
            <a:endParaRPr lang="en-US"/>
          </a:p>
        </p:txBody>
      </p:sp>
    </p:spTree>
    <p:extLst>
      <p:ext uri="{BB962C8B-B14F-4D97-AF65-F5344CB8AC3E}">
        <p14:creationId xmlns:p14="http://schemas.microsoft.com/office/powerpoint/2010/main" val="9739268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9A065-3311-AB4C-B482-15DECD4A60B5}"/>
              </a:ext>
            </a:extLst>
          </p:cNvPr>
          <p:cNvSpPr>
            <a:spLocks noGrp="1"/>
          </p:cNvSpPr>
          <p:nvPr>
            <p:ph type="title"/>
          </p:nvPr>
        </p:nvSpPr>
        <p:spPr>
          <a:xfrm>
            <a:off x="839788" y="746448"/>
            <a:ext cx="3932237" cy="1310951"/>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3CCC0C8-1B29-5449-8B6B-1A7C59F1C148}"/>
              </a:ext>
            </a:extLst>
          </p:cNvPr>
          <p:cNvSpPr>
            <a:spLocks noGrp="1"/>
          </p:cNvSpPr>
          <p:nvPr>
            <p:ph type="pic" idx="1"/>
          </p:nvPr>
        </p:nvSpPr>
        <p:spPr>
          <a:xfrm>
            <a:off x="5183188" y="746449"/>
            <a:ext cx="7008812" cy="61115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D4A2BD7-5ECE-504D-A6B0-44DC9AD51D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FC1B3B5-7B07-C24B-9EFC-9099EF6917A0}"/>
              </a:ext>
            </a:extLst>
          </p:cNvPr>
          <p:cNvSpPr>
            <a:spLocks noGrp="1"/>
          </p:cNvSpPr>
          <p:nvPr>
            <p:ph type="sldNum" sz="quarter" idx="12"/>
          </p:nvPr>
        </p:nvSpPr>
        <p:spPr/>
        <p:txBody>
          <a:bodyPr/>
          <a:lstStyle>
            <a:lvl1pPr>
              <a:defRPr>
                <a:solidFill>
                  <a:schemeClr val="bg1"/>
                </a:solidFill>
              </a:defRPr>
            </a:lvl1pPr>
          </a:lstStyle>
          <a:p>
            <a:fld id="{309DF1A8-A200-604F-B058-8CD62E5DB01A}" type="slidenum">
              <a:rPr lang="en-US" smtClean="0"/>
              <a:pPr/>
              <a:t>‹#›</a:t>
            </a:fld>
            <a:endParaRPr lang="en-US" dirty="0"/>
          </a:p>
        </p:txBody>
      </p:sp>
    </p:spTree>
    <p:extLst>
      <p:ext uri="{BB962C8B-B14F-4D97-AF65-F5344CB8AC3E}">
        <p14:creationId xmlns:p14="http://schemas.microsoft.com/office/powerpoint/2010/main" val="2579686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D70B1-A011-694D-8061-D0EE9DF66F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C633FA-3E5D-8C4C-9107-FFCC805E1E3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5AC57E4-EB4B-7145-95F7-3EF0803E03A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991614C0-FBC7-9148-AC77-8A36E4696B5E}"/>
              </a:ext>
            </a:extLst>
          </p:cNvPr>
          <p:cNvSpPr>
            <a:spLocks noGrp="1"/>
          </p:cNvSpPr>
          <p:nvPr>
            <p:ph type="sldNum" sz="quarter" idx="12"/>
          </p:nvPr>
        </p:nvSpPr>
        <p:spPr/>
        <p:txBody>
          <a:bodyPr/>
          <a:lstStyle/>
          <a:p>
            <a:fld id="{309DF1A8-A200-604F-B058-8CD62E5DB01A}" type="slidenum">
              <a:rPr lang="en-US" smtClean="0"/>
              <a:t>‹#›</a:t>
            </a:fld>
            <a:endParaRPr lang="en-US"/>
          </a:p>
        </p:txBody>
      </p:sp>
    </p:spTree>
    <p:extLst>
      <p:ext uri="{BB962C8B-B14F-4D97-AF65-F5344CB8AC3E}">
        <p14:creationId xmlns:p14="http://schemas.microsoft.com/office/powerpoint/2010/main" val="3556154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180C0-F601-1445-B02A-86412163C172}"/>
              </a:ext>
            </a:extLst>
          </p:cNvPr>
          <p:cNvSpPr>
            <a:spLocks noGrp="1"/>
          </p:cNvSpPr>
          <p:nvPr>
            <p:ph type="title"/>
          </p:nvPr>
        </p:nvSpPr>
        <p:spPr>
          <a:xfrm>
            <a:off x="839788" y="746449"/>
            <a:ext cx="10515600" cy="944239"/>
          </a:xfrm>
        </p:spPr>
        <p:txBody>
          <a:bodyPr/>
          <a:lstStyle/>
          <a:p>
            <a:r>
              <a:rPr lang="en-US"/>
              <a:t>Click to edit Master title style</a:t>
            </a:r>
          </a:p>
        </p:txBody>
      </p:sp>
      <p:sp>
        <p:nvSpPr>
          <p:cNvPr id="3" name="Text Placeholder 2">
            <a:extLst>
              <a:ext uri="{FF2B5EF4-FFF2-40B4-BE49-F238E27FC236}">
                <a16:creationId xmlns:a16="http://schemas.microsoft.com/office/drawing/2014/main" id="{5454A19C-6DBC-C54C-9221-B33CBD8850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1F8325A-8D79-B34E-908F-914A022D509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4AC43E6-1FC2-7543-A727-C2F46E43C6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B4DA958-2469-0246-B181-D1E2BBAF4D7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C0B08F50-CF70-DA42-88E8-F48967EFC177}"/>
              </a:ext>
            </a:extLst>
          </p:cNvPr>
          <p:cNvSpPr>
            <a:spLocks noGrp="1"/>
          </p:cNvSpPr>
          <p:nvPr>
            <p:ph type="sldNum" sz="quarter" idx="12"/>
          </p:nvPr>
        </p:nvSpPr>
        <p:spPr/>
        <p:txBody>
          <a:bodyPr/>
          <a:lstStyle/>
          <a:p>
            <a:fld id="{309DF1A8-A200-604F-B058-8CD62E5DB01A}" type="slidenum">
              <a:rPr lang="en-US" smtClean="0"/>
              <a:t>‹#›</a:t>
            </a:fld>
            <a:endParaRPr lang="en-US"/>
          </a:p>
        </p:txBody>
      </p:sp>
    </p:spTree>
    <p:extLst>
      <p:ext uri="{BB962C8B-B14F-4D97-AF65-F5344CB8AC3E}">
        <p14:creationId xmlns:p14="http://schemas.microsoft.com/office/powerpoint/2010/main" val="3394946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78A90-0CB1-7C4E-96D0-93E616CF7BE0}"/>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404EBEB6-4A8F-CB42-B9F3-D9C89A1DAEA0}"/>
              </a:ext>
            </a:extLst>
          </p:cNvPr>
          <p:cNvSpPr>
            <a:spLocks noGrp="1"/>
          </p:cNvSpPr>
          <p:nvPr>
            <p:ph type="sldNum" sz="quarter" idx="12"/>
          </p:nvPr>
        </p:nvSpPr>
        <p:spPr/>
        <p:txBody>
          <a:bodyPr/>
          <a:lstStyle/>
          <a:p>
            <a:fld id="{309DF1A8-A200-604F-B058-8CD62E5DB01A}" type="slidenum">
              <a:rPr lang="en-US" smtClean="0"/>
              <a:t>‹#›</a:t>
            </a:fld>
            <a:endParaRPr lang="en-US"/>
          </a:p>
        </p:txBody>
      </p:sp>
    </p:spTree>
    <p:extLst>
      <p:ext uri="{BB962C8B-B14F-4D97-AF65-F5344CB8AC3E}">
        <p14:creationId xmlns:p14="http://schemas.microsoft.com/office/powerpoint/2010/main" val="4067401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3F79BA5-F991-3E40-B297-4F71EBC96F58}"/>
              </a:ext>
            </a:extLst>
          </p:cNvPr>
          <p:cNvSpPr>
            <a:spLocks noGrp="1"/>
          </p:cNvSpPr>
          <p:nvPr>
            <p:ph type="sldNum" sz="quarter" idx="12"/>
          </p:nvPr>
        </p:nvSpPr>
        <p:spPr/>
        <p:txBody>
          <a:bodyPr/>
          <a:lstStyle/>
          <a:p>
            <a:fld id="{309DF1A8-A200-604F-B058-8CD62E5DB01A}" type="slidenum">
              <a:rPr lang="en-US" smtClean="0"/>
              <a:t>‹#›</a:t>
            </a:fld>
            <a:endParaRPr lang="en-US"/>
          </a:p>
        </p:txBody>
      </p:sp>
    </p:spTree>
    <p:extLst>
      <p:ext uri="{BB962C8B-B14F-4D97-AF65-F5344CB8AC3E}">
        <p14:creationId xmlns:p14="http://schemas.microsoft.com/office/powerpoint/2010/main" val="1577819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13B9E4-257A-2D46-BFAB-C6CE761FDB9B}"/>
              </a:ext>
            </a:extLst>
          </p:cNvPr>
          <p:cNvSpPr>
            <a:spLocks noGrp="1"/>
          </p:cNvSpPr>
          <p:nvPr>
            <p:ph idx="1"/>
          </p:nvPr>
        </p:nvSpPr>
        <p:spPr>
          <a:xfrm>
            <a:off x="5183188" y="737118"/>
            <a:ext cx="7008812" cy="612088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6AF6B2FD-253F-804B-8F71-9311D26C11D8}"/>
              </a:ext>
            </a:extLst>
          </p:cNvPr>
          <p:cNvSpPr>
            <a:spLocks noGrp="1"/>
          </p:cNvSpPr>
          <p:nvPr>
            <p:ph type="title"/>
          </p:nvPr>
        </p:nvSpPr>
        <p:spPr>
          <a:xfrm>
            <a:off x="839788" y="737118"/>
            <a:ext cx="3932237" cy="1320282"/>
          </a:xfrm>
        </p:spPr>
        <p:txBody>
          <a:bodyPr anchor="b"/>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C076BD57-DC92-4142-8C0E-EFA8F11E76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A517E55B-CDE2-3C40-9DD9-3FFECC36E7B1}"/>
              </a:ext>
            </a:extLst>
          </p:cNvPr>
          <p:cNvSpPr>
            <a:spLocks noGrp="1"/>
          </p:cNvSpPr>
          <p:nvPr>
            <p:ph type="sldNum" sz="quarter" idx="12"/>
          </p:nvPr>
        </p:nvSpPr>
        <p:spPr/>
        <p:txBody>
          <a:bodyPr/>
          <a:lstStyle/>
          <a:p>
            <a:fld id="{309DF1A8-A200-604F-B058-8CD62E5DB01A}" type="slidenum">
              <a:rPr lang="en-US" smtClean="0"/>
              <a:t>‹#›</a:t>
            </a:fld>
            <a:endParaRPr lang="en-US"/>
          </a:p>
        </p:txBody>
      </p:sp>
    </p:spTree>
    <p:extLst>
      <p:ext uri="{BB962C8B-B14F-4D97-AF65-F5344CB8AC3E}">
        <p14:creationId xmlns:p14="http://schemas.microsoft.com/office/powerpoint/2010/main" val="3893043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9A065-3311-AB4C-B482-15DECD4A60B5}"/>
              </a:ext>
            </a:extLst>
          </p:cNvPr>
          <p:cNvSpPr>
            <a:spLocks noGrp="1"/>
          </p:cNvSpPr>
          <p:nvPr>
            <p:ph type="title"/>
          </p:nvPr>
        </p:nvSpPr>
        <p:spPr>
          <a:xfrm>
            <a:off x="839788" y="746448"/>
            <a:ext cx="3932237" cy="1310951"/>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3CCC0C8-1B29-5449-8B6B-1A7C59F1C148}"/>
              </a:ext>
            </a:extLst>
          </p:cNvPr>
          <p:cNvSpPr>
            <a:spLocks noGrp="1"/>
          </p:cNvSpPr>
          <p:nvPr>
            <p:ph type="pic" idx="1"/>
          </p:nvPr>
        </p:nvSpPr>
        <p:spPr>
          <a:xfrm>
            <a:off x="5183188" y="746449"/>
            <a:ext cx="7008812" cy="61115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D4A2BD7-5ECE-504D-A6B0-44DC9AD51D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FC1B3B5-7B07-C24B-9EFC-9099EF6917A0}"/>
              </a:ext>
            </a:extLst>
          </p:cNvPr>
          <p:cNvSpPr>
            <a:spLocks noGrp="1"/>
          </p:cNvSpPr>
          <p:nvPr>
            <p:ph type="sldNum" sz="quarter" idx="12"/>
          </p:nvPr>
        </p:nvSpPr>
        <p:spPr/>
        <p:txBody>
          <a:bodyPr/>
          <a:lstStyle>
            <a:lvl1pPr>
              <a:defRPr>
                <a:solidFill>
                  <a:schemeClr val="bg1"/>
                </a:solidFill>
              </a:defRPr>
            </a:lvl1pPr>
          </a:lstStyle>
          <a:p>
            <a:fld id="{309DF1A8-A200-604F-B058-8CD62E5DB01A}" type="slidenum">
              <a:rPr lang="en-US" smtClean="0"/>
              <a:pPr/>
              <a:t>‹#›</a:t>
            </a:fld>
            <a:endParaRPr lang="en-US" dirty="0"/>
          </a:p>
        </p:txBody>
      </p:sp>
    </p:spTree>
    <p:extLst>
      <p:ext uri="{BB962C8B-B14F-4D97-AF65-F5344CB8AC3E}">
        <p14:creationId xmlns:p14="http://schemas.microsoft.com/office/powerpoint/2010/main" val="3006868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5CB3D-B0E2-A24E-B3D9-AFA6B739AC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294968-A94F-AC4C-BBFF-05079E1A252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48502087-EE93-B44E-BC01-B91098EE6A68}"/>
              </a:ext>
            </a:extLst>
          </p:cNvPr>
          <p:cNvSpPr>
            <a:spLocks noGrp="1"/>
          </p:cNvSpPr>
          <p:nvPr>
            <p:ph type="sldNum" sz="quarter" idx="12"/>
          </p:nvPr>
        </p:nvSpPr>
        <p:spPr/>
        <p:txBody>
          <a:bodyPr/>
          <a:lstStyle/>
          <a:p>
            <a:fld id="{309DF1A8-A200-604F-B058-8CD62E5DB01A}" type="slidenum">
              <a:rPr lang="en-US" smtClean="0"/>
              <a:t>‹#›</a:t>
            </a:fld>
            <a:endParaRPr lang="en-US"/>
          </a:p>
        </p:txBody>
      </p:sp>
    </p:spTree>
    <p:extLst>
      <p:ext uri="{BB962C8B-B14F-4D97-AF65-F5344CB8AC3E}">
        <p14:creationId xmlns:p14="http://schemas.microsoft.com/office/powerpoint/2010/main" val="8629589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 Id="rId9"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8AFE48-8928-884F-BA46-6AC41D8369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6" name="Slide Number Placeholder 5">
            <a:extLst>
              <a:ext uri="{FF2B5EF4-FFF2-40B4-BE49-F238E27FC236}">
                <a16:creationId xmlns:a16="http://schemas.microsoft.com/office/drawing/2014/main" id="{3940C3B9-3AB3-3149-AA52-D938E1E10D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74F8DE7F-56C6-E14B-BDA4-C6297BC31575}" type="slidenum">
              <a:rPr lang="en-US" smtClean="0"/>
              <a:pPr/>
              <a:t>‹#›</a:t>
            </a:fld>
            <a:endParaRPr lang="en-US" dirty="0"/>
          </a:p>
        </p:txBody>
      </p:sp>
      <p:sp>
        <p:nvSpPr>
          <p:cNvPr id="7" name="Text Placeholder 6">
            <a:extLst>
              <a:ext uri="{FF2B5EF4-FFF2-40B4-BE49-F238E27FC236}">
                <a16:creationId xmlns:a16="http://schemas.microsoft.com/office/drawing/2014/main" id="{8EB4C579-FE6E-744A-B221-0C7E420CB9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31345888"/>
      </p:ext>
    </p:extLst>
  </p:cSld>
  <p:clrMap bg1="lt1" tx1="dk1" bg2="lt2" tx2="dk2" accent1="accent1" accent2="accent2" accent3="accent3" accent4="accent4" accent5="accent5" accent6="accent6" hlink="hlink" folHlink="folHlink"/>
  <p:sldLayoutIdLst>
    <p:sldLayoutId id="2147483649" r:id="rId1"/>
  </p:sldLayoutIdLst>
  <p:hf hdr="0" ftr="0" dt="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980A4A1-DFB4-5E47-93E8-8641E3A3246D}"/>
              </a:ext>
            </a:extLst>
          </p:cNvPr>
          <p:cNvSpPr>
            <a:spLocks noGrp="1"/>
          </p:cNvSpPr>
          <p:nvPr>
            <p:ph type="title"/>
          </p:nvPr>
        </p:nvSpPr>
        <p:spPr>
          <a:xfrm>
            <a:off x="838200" y="747681"/>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46A7FD9-8D35-654B-A41E-3DCEB2E39777}"/>
              </a:ext>
            </a:extLst>
          </p:cNvPr>
          <p:cNvSpPr>
            <a:spLocks noGrp="1"/>
          </p:cNvSpPr>
          <p:nvPr>
            <p:ph type="body" idx="1"/>
          </p:nvPr>
        </p:nvSpPr>
        <p:spPr>
          <a:xfrm>
            <a:off x="838200" y="2208181"/>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A44E5022-F24D-E949-9E92-5FD3A5A9D7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309DF1A8-A200-604F-B058-8CD62E5DB01A}" type="slidenum">
              <a:rPr lang="en-US" smtClean="0"/>
              <a:pPr/>
              <a:t>‹#›</a:t>
            </a:fld>
            <a:endParaRPr lang="en-US" dirty="0"/>
          </a:p>
        </p:txBody>
      </p:sp>
    </p:spTree>
    <p:extLst>
      <p:ext uri="{BB962C8B-B14F-4D97-AF65-F5344CB8AC3E}">
        <p14:creationId xmlns:p14="http://schemas.microsoft.com/office/powerpoint/2010/main" val="198467321"/>
      </p:ext>
    </p:extLst>
  </p:cSld>
  <p:clrMap bg1="lt1" tx1="dk1" bg2="lt2" tx2="dk2" accent1="accent1" accent2="accent2" accent3="accent3" accent4="accent4" accent5="accent5" accent6="accent6" hlink="hlink" folHlink="folHlink"/>
  <p:sldLayoutIdLst>
    <p:sldLayoutId id="2147483652" r:id="rId1"/>
    <p:sldLayoutId id="2147483654" r:id="rId2"/>
    <p:sldLayoutId id="2147483655" r:id="rId3"/>
    <p:sldLayoutId id="2147483656" r:id="rId4"/>
    <p:sldLayoutId id="2147483657" r:id="rId5"/>
    <p:sldLayoutId id="2147483658" r:id="rId6"/>
    <p:sldLayoutId id="2147483659"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980A4A1-DFB4-5E47-93E8-8641E3A3246D}"/>
              </a:ext>
            </a:extLst>
          </p:cNvPr>
          <p:cNvSpPr>
            <a:spLocks noGrp="1"/>
          </p:cNvSpPr>
          <p:nvPr>
            <p:ph type="title"/>
          </p:nvPr>
        </p:nvSpPr>
        <p:spPr>
          <a:xfrm>
            <a:off x="838200" y="747681"/>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46A7FD9-8D35-654B-A41E-3DCEB2E39777}"/>
              </a:ext>
            </a:extLst>
          </p:cNvPr>
          <p:cNvSpPr>
            <a:spLocks noGrp="1"/>
          </p:cNvSpPr>
          <p:nvPr>
            <p:ph type="body" idx="1"/>
          </p:nvPr>
        </p:nvSpPr>
        <p:spPr>
          <a:xfrm>
            <a:off x="838200" y="2208181"/>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A44E5022-F24D-E949-9E92-5FD3A5A9D7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309DF1A8-A200-604F-B058-8CD62E5DB01A}" type="slidenum">
              <a:rPr lang="en-US" smtClean="0"/>
              <a:pPr/>
              <a:t>‹#›</a:t>
            </a:fld>
            <a:endParaRPr lang="en-US" dirty="0"/>
          </a:p>
        </p:txBody>
      </p:sp>
    </p:spTree>
    <p:extLst>
      <p:ext uri="{BB962C8B-B14F-4D97-AF65-F5344CB8AC3E}">
        <p14:creationId xmlns:p14="http://schemas.microsoft.com/office/powerpoint/2010/main" val="11445716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980A4A1-DFB4-5E47-93E8-8641E3A3246D}"/>
              </a:ext>
            </a:extLst>
          </p:cNvPr>
          <p:cNvSpPr>
            <a:spLocks noGrp="1"/>
          </p:cNvSpPr>
          <p:nvPr>
            <p:ph type="title"/>
          </p:nvPr>
        </p:nvSpPr>
        <p:spPr>
          <a:xfrm>
            <a:off x="838200" y="747681"/>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46A7FD9-8D35-654B-A41E-3DCEB2E39777}"/>
              </a:ext>
            </a:extLst>
          </p:cNvPr>
          <p:cNvSpPr>
            <a:spLocks noGrp="1"/>
          </p:cNvSpPr>
          <p:nvPr>
            <p:ph type="body" idx="1"/>
          </p:nvPr>
        </p:nvSpPr>
        <p:spPr>
          <a:xfrm>
            <a:off x="838200" y="2208181"/>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A44E5022-F24D-E949-9E92-5FD3A5A9D7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309DF1A8-A200-604F-B058-8CD62E5DB01A}" type="slidenum">
              <a:rPr lang="en-US" smtClean="0"/>
              <a:pPr/>
              <a:t>‹#›</a:t>
            </a:fld>
            <a:endParaRPr lang="en-US" dirty="0"/>
          </a:p>
        </p:txBody>
      </p:sp>
    </p:spTree>
    <p:extLst>
      <p:ext uri="{BB962C8B-B14F-4D97-AF65-F5344CB8AC3E}">
        <p14:creationId xmlns:p14="http://schemas.microsoft.com/office/powerpoint/2010/main" val="2032389607"/>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980A4A1-DFB4-5E47-93E8-8641E3A3246D}"/>
              </a:ext>
            </a:extLst>
          </p:cNvPr>
          <p:cNvSpPr>
            <a:spLocks noGrp="1"/>
          </p:cNvSpPr>
          <p:nvPr>
            <p:ph type="title"/>
          </p:nvPr>
        </p:nvSpPr>
        <p:spPr>
          <a:xfrm>
            <a:off x="838200" y="747681"/>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46A7FD9-8D35-654B-A41E-3DCEB2E39777}"/>
              </a:ext>
            </a:extLst>
          </p:cNvPr>
          <p:cNvSpPr>
            <a:spLocks noGrp="1"/>
          </p:cNvSpPr>
          <p:nvPr>
            <p:ph type="body" idx="1"/>
          </p:nvPr>
        </p:nvSpPr>
        <p:spPr>
          <a:xfrm>
            <a:off x="838200" y="2208181"/>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A44E5022-F24D-E949-9E92-5FD3A5A9D7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309DF1A8-A200-604F-B058-8CD62E5DB01A}" type="slidenum">
              <a:rPr lang="en-US" smtClean="0"/>
              <a:pPr/>
              <a:t>‹#›</a:t>
            </a:fld>
            <a:endParaRPr lang="en-US" dirty="0"/>
          </a:p>
        </p:txBody>
      </p:sp>
    </p:spTree>
    <p:extLst>
      <p:ext uri="{BB962C8B-B14F-4D97-AF65-F5344CB8AC3E}">
        <p14:creationId xmlns:p14="http://schemas.microsoft.com/office/powerpoint/2010/main" val="840344365"/>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newbergoregon.gov/community/page/newberg-community-event-calendar" TargetMode="Externa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hyperlink" Target="https://www.newbergoregon.gov/community/page/new-newberg" TargetMode="Externa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32770-46AE-5A47-8D58-C11255928F02}"/>
              </a:ext>
            </a:extLst>
          </p:cNvPr>
          <p:cNvSpPr>
            <a:spLocks noGrp="1"/>
          </p:cNvSpPr>
          <p:nvPr>
            <p:ph type="ctrTitle"/>
          </p:nvPr>
        </p:nvSpPr>
        <p:spPr/>
        <p:txBody>
          <a:bodyPr/>
          <a:lstStyle/>
          <a:p>
            <a:r>
              <a:rPr lang="en-US" dirty="0"/>
              <a:t>Newberg CM report </a:t>
            </a:r>
          </a:p>
        </p:txBody>
      </p:sp>
      <p:sp>
        <p:nvSpPr>
          <p:cNvPr id="3" name="Subtitle 2">
            <a:extLst>
              <a:ext uri="{FF2B5EF4-FFF2-40B4-BE49-F238E27FC236}">
                <a16:creationId xmlns:a16="http://schemas.microsoft.com/office/drawing/2014/main" id="{9CF674D5-AA57-1647-BF07-8A48C9CA1A6D}"/>
              </a:ext>
            </a:extLst>
          </p:cNvPr>
          <p:cNvSpPr>
            <a:spLocks noGrp="1"/>
          </p:cNvSpPr>
          <p:nvPr>
            <p:ph type="subTitle" idx="1"/>
          </p:nvPr>
        </p:nvSpPr>
        <p:spPr>
          <a:xfrm>
            <a:off x="1130709" y="3602038"/>
            <a:ext cx="10245213" cy="1655762"/>
          </a:xfrm>
        </p:spPr>
        <p:txBody>
          <a:bodyPr>
            <a:normAutofit/>
          </a:bodyPr>
          <a:lstStyle/>
          <a:p>
            <a:r>
              <a:rPr lang="en-US" sz="3200" dirty="0"/>
              <a:t>A Review of progress for Council Goals for 2023</a:t>
            </a:r>
          </a:p>
        </p:txBody>
      </p:sp>
    </p:spTree>
    <p:extLst>
      <p:ext uri="{BB962C8B-B14F-4D97-AF65-F5344CB8AC3E}">
        <p14:creationId xmlns:p14="http://schemas.microsoft.com/office/powerpoint/2010/main" val="32692638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1967B30-6D96-FF49-B198-B62C81E50E42}"/>
              </a:ext>
            </a:extLst>
          </p:cNvPr>
          <p:cNvSpPr>
            <a:spLocks noGrp="1"/>
          </p:cNvSpPr>
          <p:nvPr>
            <p:ph type="sldNum" sz="quarter" idx="12"/>
          </p:nvPr>
        </p:nvSpPr>
        <p:spPr/>
        <p:txBody>
          <a:bodyPr/>
          <a:lstStyle/>
          <a:p>
            <a:fld id="{309DF1A8-A200-604F-B058-8CD62E5DB01A}" type="slidenum">
              <a:rPr lang="en-US" smtClean="0"/>
              <a:t>10</a:t>
            </a:fld>
            <a:endParaRPr lang="en-US"/>
          </a:p>
        </p:txBody>
      </p:sp>
      <p:sp>
        <p:nvSpPr>
          <p:cNvPr id="5" name="TextBox 4">
            <a:extLst>
              <a:ext uri="{FF2B5EF4-FFF2-40B4-BE49-F238E27FC236}">
                <a16:creationId xmlns:a16="http://schemas.microsoft.com/office/drawing/2014/main" id="{03BAA3D2-AA0E-4A70-B3C9-67BD473D0A66}"/>
              </a:ext>
            </a:extLst>
          </p:cNvPr>
          <p:cNvSpPr txBox="1"/>
          <p:nvPr/>
        </p:nvSpPr>
        <p:spPr>
          <a:xfrm>
            <a:off x="607337" y="1515648"/>
            <a:ext cx="10746463" cy="4893647"/>
          </a:xfrm>
          <a:prstGeom prst="rect">
            <a:avLst/>
          </a:prstGeom>
          <a:noFill/>
        </p:spPr>
        <p:txBody>
          <a:bodyPr wrap="square">
            <a:spAutoFit/>
          </a:bodyPr>
          <a:lstStyle/>
          <a:p>
            <a:r>
              <a:rPr lang="en-US" sz="2400" b="1" i="0" dirty="0">
                <a:solidFill>
                  <a:srgbClr val="000000"/>
                </a:solidFill>
                <a:effectLst/>
                <a:latin typeface="Open Sans" panose="020B0606030504020204" pitchFamily="34" charset="0"/>
              </a:rPr>
              <a:t>G3 Ensure Newberg infrastructure (roads, water, city employees) is in good repair and supply.</a:t>
            </a:r>
          </a:p>
          <a:p>
            <a:endParaRPr lang="en-US" sz="2400" b="0" i="0" dirty="0">
              <a:solidFill>
                <a:srgbClr val="000000"/>
              </a:solidFill>
              <a:effectLst/>
              <a:latin typeface="Open Sans" panose="020B0606030504020204" pitchFamily="34" charset="0"/>
            </a:endParaRPr>
          </a:p>
          <a:p>
            <a:r>
              <a:rPr lang="en-US" sz="2400" b="1" i="0" dirty="0">
                <a:solidFill>
                  <a:srgbClr val="000000"/>
                </a:solidFill>
                <a:effectLst/>
                <a:latin typeface="Open Sans" panose="020B0606030504020204" pitchFamily="34" charset="0"/>
              </a:rPr>
              <a:t>O1. </a:t>
            </a:r>
            <a:r>
              <a:rPr lang="en-US" sz="2400" b="0" i="0" dirty="0">
                <a:solidFill>
                  <a:srgbClr val="000000"/>
                </a:solidFill>
                <a:effectLst/>
                <a:latin typeface="Open Sans" panose="020B0606030504020204" pitchFamily="34" charset="0"/>
              </a:rPr>
              <a:t>Regularly review the capital improvement projects (CIPs) - annually.</a:t>
            </a:r>
          </a:p>
          <a:p>
            <a:endParaRPr lang="en-US" sz="2400" b="0" i="0" dirty="0">
              <a:solidFill>
                <a:srgbClr val="000000"/>
              </a:solidFill>
              <a:effectLst/>
              <a:latin typeface="Open Sans" panose="020B0606030504020204" pitchFamily="34" charset="0"/>
            </a:endParaRPr>
          </a:p>
          <a:p>
            <a:r>
              <a:rPr lang="en-US" sz="2400" b="0" i="0" dirty="0">
                <a:solidFill>
                  <a:srgbClr val="0070C0"/>
                </a:solidFill>
                <a:effectLst/>
                <a:latin typeface="Open Sans" panose="020B0606030504020204" pitchFamily="34" charset="0"/>
              </a:rPr>
              <a:t>Capital project review is an annual process, and it is underway for FY 24-25. The inclusion of the Open Gov budget modeling software to our new suite of apps set to occur by February 1 will accelerate these processes.</a:t>
            </a:r>
          </a:p>
          <a:p>
            <a:r>
              <a:rPr lang="en-US" sz="2400" b="0" i="0" dirty="0">
                <a:solidFill>
                  <a:srgbClr val="0070C0"/>
                </a:solidFill>
                <a:effectLst/>
                <a:latin typeface="Open Sans" panose="020B0606030504020204" pitchFamily="34" charset="0"/>
              </a:rPr>
              <a:t> </a:t>
            </a:r>
          </a:p>
          <a:p>
            <a:r>
              <a:rPr lang="en-US" sz="2400" b="0" i="0" dirty="0">
                <a:solidFill>
                  <a:srgbClr val="0070C0"/>
                </a:solidFill>
                <a:effectLst/>
                <a:latin typeface="Open Sans" panose="020B0606030504020204" pitchFamily="34" charset="0"/>
              </a:rPr>
              <a:t>The SDC subcommittee meeting of 6/21/23 reviewed all potential CIP projects in the 30-year horizon. This provides a baseline to annual work.</a:t>
            </a:r>
          </a:p>
          <a:p>
            <a:r>
              <a:rPr lang="en-US" sz="2400" b="0" i="0" dirty="0">
                <a:solidFill>
                  <a:srgbClr val="0070C0"/>
                </a:solidFill>
                <a:effectLst/>
                <a:latin typeface="Open Sans" panose="020B0606030504020204" pitchFamily="34" charset="0"/>
              </a:rPr>
              <a:t>The concept of shifting to two-year budget cycles needs to be discussed in the future to assist with CIPs.</a:t>
            </a:r>
          </a:p>
        </p:txBody>
      </p:sp>
    </p:spTree>
    <p:extLst>
      <p:ext uri="{BB962C8B-B14F-4D97-AF65-F5344CB8AC3E}">
        <p14:creationId xmlns:p14="http://schemas.microsoft.com/office/powerpoint/2010/main" val="17853716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DA50F5C-F94C-F54C-A882-E37B9552F11A}"/>
              </a:ext>
            </a:extLst>
          </p:cNvPr>
          <p:cNvSpPr>
            <a:spLocks noGrp="1"/>
          </p:cNvSpPr>
          <p:nvPr>
            <p:ph type="sldNum" sz="quarter" idx="12"/>
          </p:nvPr>
        </p:nvSpPr>
        <p:spPr/>
        <p:txBody>
          <a:bodyPr/>
          <a:lstStyle/>
          <a:p>
            <a:fld id="{309DF1A8-A200-604F-B058-8CD62E5DB01A}" type="slidenum">
              <a:rPr lang="en-US" smtClean="0"/>
              <a:t>11</a:t>
            </a:fld>
            <a:endParaRPr lang="en-US"/>
          </a:p>
        </p:txBody>
      </p:sp>
      <p:sp>
        <p:nvSpPr>
          <p:cNvPr id="3" name="TextBox 2">
            <a:extLst>
              <a:ext uri="{FF2B5EF4-FFF2-40B4-BE49-F238E27FC236}">
                <a16:creationId xmlns:a16="http://schemas.microsoft.com/office/drawing/2014/main" id="{2BC08339-088C-4363-88D4-E094ED83E5C9}"/>
              </a:ext>
            </a:extLst>
          </p:cNvPr>
          <p:cNvSpPr txBox="1"/>
          <p:nvPr/>
        </p:nvSpPr>
        <p:spPr>
          <a:xfrm>
            <a:off x="607337" y="1177320"/>
            <a:ext cx="10746463" cy="4893647"/>
          </a:xfrm>
          <a:prstGeom prst="rect">
            <a:avLst/>
          </a:prstGeom>
          <a:noFill/>
        </p:spPr>
        <p:txBody>
          <a:bodyPr wrap="square">
            <a:spAutoFit/>
          </a:bodyPr>
          <a:lstStyle/>
          <a:p>
            <a:r>
              <a:rPr lang="en-US" sz="2400" b="1" i="0" dirty="0">
                <a:solidFill>
                  <a:srgbClr val="000000"/>
                </a:solidFill>
                <a:effectLst/>
                <a:latin typeface="Open Sans" panose="020B0606030504020204" pitchFamily="34" charset="0"/>
              </a:rPr>
              <a:t>G3 Ensure Newberg infrastructure (roads, water, city employees) is in good repair and supply.</a:t>
            </a:r>
          </a:p>
          <a:p>
            <a:endParaRPr lang="en-US" sz="2400" b="0" i="0" dirty="0">
              <a:solidFill>
                <a:srgbClr val="000000"/>
              </a:solidFill>
              <a:effectLst/>
              <a:latin typeface="Open Sans" panose="020B0606030504020204" pitchFamily="34" charset="0"/>
            </a:endParaRPr>
          </a:p>
          <a:p>
            <a:r>
              <a:rPr lang="en-US" sz="2400" b="1" i="0" dirty="0">
                <a:solidFill>
                  <a:srgbClr val="000000"/>
                </a:solidFill>
                <a:effectLst/>
                <a:latin typeface="Open Sans" panose="020B0606030504020204" pitchFamily="34" charset="0"/>
              </a:rPr>
              <a:t>O2. </a:t>
            </a:r>
            <a:r>
              <a:rPr lang="en-US" sz="2400" b="0" i="0" dirty="0">
                <a:solidFill>
                  <a:srgbClr val="000000"/>
                </a:solidFill>
                <a:effectLst/>
                <a:latin typeface="Open Sans" panose="020B0606030504020204" pitchFamily="34" charset="0"/>
              </a:rPr>
              <a:t>Focus on road and sidewalk improvements in Districts 1 &amp; 3.</a:t>
            </a:r>
          </a:p>
          <a:p>
            <a:endParaRPr lang="en-US" sz="2400" b="0" i="0" dirty="0">
              <a:solidFill>
                <a:srgbClr val="000000"/>
              </a:solidFill>
              <a:effectLst/>
              <a:latin typeface="Open Sans" panose="020B0606030504020204" pitchFamily="34" charset="0"/>
            </a:endParaRPr>
          </a:p>
          <a:p>
            <a:r>
              <a:rPr lang="en-US" sz="2400" b="0" i="0" dirty="0">
                <a:solidFill>
                  <a:srgbClr val="0070C0"/>
                </a:solidFill>
                <a:effectLst/>
                <a:latin typeface="Open Sans" panose="020B0606030504020204" pitchFamily="34" charset="0"/>
              </a:rPr>
              <a:t>The new paving drag box and sidewalk crew will answer this objective and work is ongoing on the latter. The city purchased the former early in 2023.</a:t>
            </a:r>
          </a:p>
          <a:p>
            <a:endParaRPr lang="en-US" sz="2400" b="0" i="0" dirty="0">
              <a:solidFill>
                <a:srgbClr val="000000"/>
              </a:solidFill>
              <a:effectLst/>
              <a:latin typeface="Open Sans" panose="020B0606030504020204" pitchFamily="34" charset="0"/>
            </a:endParaRPr>
          </a:p>
          <a:p>
            <a:r>
              <a:rPr lang="en-US" sz="2400" b="1" i="0" dirty="0">
                <a:solidFill>
                  <a:srgbClr val="000000"/>
                </a:solidFill>
                <a:effectLst/>
                <a:latin typeface="Open Sans" panose="020B0606030504020204" pitchFamily="34" charset="0"/>
              </a:rPr>
              <a:t>O3. </a:t>
            </a:r>
            <a:r>
              <a:rPr lang="en-US" sz="2400" b="0" i="0" dirty="0">
                <a:solidFill>
                  <a:srgbClr val="000000"/>
                </a:solidFill>
                <a:effectLst/>
                <a:latin typeface="Open Sans" panose="020B0606030504020204" pitchFamily="34" charset="0"/>
              </a:rPr>
              <a:t>Examine feasibility of increasing downtown parking.</a:t>
            </a:r>
          </a:p>
          <a:p>
            <a:endParaRPr lang="en-US" sz="2400" b="0" i="0" dirty="0">
              <a:solidFill>
                <a:srgbClr val="000000"/>
              </a:solidFill>
              <a:effectLst/>
              <a:latin typeface="Open Sans" panose="020B0606030504020204" pitchFamily="34" charset="0"/>
            </a:endParaRPr>
          </a:p>
          <a:p>
            <a:r>
              <a:rPr lang="en-US" sz="2400" b="0" i="0" dirty="0">
                <a:solidFill>
                  <a:srgbClr val="0070C0"/>
                </a:solidFill>
                <a:effectLst/>
                <a:latin typeface="Open Sans" panose="020B0606030504020204" pitchFamily="34" charset="0"/>
              </a:rPr>
              <a:t>Following an extensive study and review including public outreach by CDD the city plans to re-stripe and completely overhaul the municipal parking lot downtown in the summer of 2024.</a:t>
            </a:r>
          </a:p>
        </p:txBody>
      </p:sp>
    </p:spTree>
    <p:extLst>
      <p:ext uri="{BB962C8B-B14F-4D97-AF65-F5344CB8AC3E}">
        <p14:creationId xmlns:p14="http://schemas.microsoft.com/office/powerpoint/2010/main" val="2473356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486D717-4AA9-ED43-9363-B815FD385A2C}"/>
              </a:ext>
            </a:extLst>
          </p:cNvPr>
          <p:cNvSpPr>
            <a:spLocks noGrp="1"/>
          </p:cNvSpPr>
          <p:nvPr>
            <p:ph type="sldNum" sz="quarter" idx="12"/>
          </p:nvPr>
        </p:nvSpPr>
        <p:spPr/>
        <p:txBody>
          <a:bodyPr/>
          <a:lstStyle/>
          <a:p>
            <a:fld id="{309DF1A8-A200-604F-B058-8CD62E5DB01A}" type="slidenum">
              <a:rPr lang="en-US" smtClean="0"/>
              <a:t>12</a:t>
            </a:fld>
            <a:endParaRPr lang="en-US"/>
          </a:p>
        </p:txBody>
      </p:sp>
      <p:sp>
        <p:nvSpPr>
          <p:cNvPr id="3" name="TextBox 2">
            <a:extLst>
              <a:ext uri="{FF2B5EF4-FFF2-40B4-BE49-F238E27FC236}">
                <a16:creationId xmlns:a16="http://schemas.microsoft.com/office/drawing/2014/main" id="{76E5707E-7D21-4341-8070-D81E0642F141}"/>
              </a:ext>
            </a:extLst>
          </p:cNvPr>
          <p:cNvSpPr txBox="1"/>
          <p:nvPr/>
        </p:nvSpPr>
        <p:spPr>
          <a:xfrm>
            <a:off x="607337" y="1351508"/>
            <a:ext cx="10746463" cy="4524315"/>
          </a:xfrm>
          <a:prstGeom prst="rect">
            <a:avLst/>
          </a:prstGeom>
          <a:noFill/>
        </p:spPr>
        <p:txBody>
          <a:bodyPr wrap="square">
            <a:spAutoFit/>
          </a:bodyPr>
          <a:lstStyle/>
          <a:p>
            <a:r>
              <a:rPr lang="en-US" sz="2400" b="1" i="0" dirty="0">
                <a:solidFill>
                  <a:srgbClr val="000000"/>
                </a:solidFill>
                <a:effectLst/>
                <a:latin typeface="Open Sans" panose="020B0606030504020204" pitchFamily="34" charset="0"/>
              </a:rPr>
              <a:t>G4 Enhance community safety.</a:t>
            </a:r>
          </a:p>
          <a:p>
            <a:endParaRPr lang="en-US" sz="2400" b="0" i="0" dirty="0">
              <a:solidFill>
                <a:srgbClr val="000000"/>
              </a:solidFill>
              <a:effectLst/>
              <a:latin typeface="Open Sans" panose="020B0606030504020204" pitchFamily="34" charset="0"/>
            </a:endParaRPr>
          </a:p>
          <a:p>
            <a:r>
              <a:rPr lang="en-US" sz="2400" b="0" i="0" dirty="0">
                <a:solidFill>
                  <a:srgbClr val="0070C0"/>
                </a:solidFill>
                <a:effectLst/>
                <a:latin typeface="Open Sans" panose="020B0606030504020204" pitchFamily="34" charset="0"/>
              </a:rPr>
              <a:t>CM commentary:</a:t>
            </a:r>
          </a:p>
          <a:p>
            <a:endParaRPr lang="en-US" sz="2400" b="0" i="0" dirty="0">
              <a:solidFill>
                <a:srgbClr val="0070C0"/>
              </a:solidFill>
              <a:effectLst/>
              <a:latin typeface="Open Sans" panose="020B0606030504020204" pitchFamily="34" charset="0"/>
            </a:endParaRPr>
          </a:p>
          <a:p>
            <a:r>
              <a:rPr lang="en-US" sz="2400" b="0" i="0" dirty="0">
                <a:solidFill>
                  <a:srgbClr val="0070C0"/>
                </a:solidFill>
                <a:effectLst/>
                <a:latin typeface="Open Sans" panose="020B0606030504020204" pitchFamily="34" charset="0"/>
              </a:rPr>
              <a:t>While part of this will be ongoing for the deliverable items one is already complete and one almost complete! </a:t>
            </a:r>
          </a:p>
          <a:p>
            <a:endParaRPr lang="en-US" sz="2400" b="0" i="0" dirty="0">
              <a:solidFill>
                <a:srgbClr val="0070C0"/>
              </a:solidFill>
              <a:effectLst/>
              <a:latin typeface="Open Sans" panose="020B0606030504020204" pitchFamily="34" charset="0"/>
            </a:endParaRPr>
          </a:p>
          <a:p>
            <a:r>
              <a:rPr lang="en-US" sz="2400" b="0" i="0" dirty="0">
                <a:solidFill>
                  <a:srgbClr val="0070C0"/>
                </a:solidFill>
                <a:effectLst/>
                <a:latin typeface="Open Sans" panose="020B0606030504020204" pitchFamily="34" charset="0"/>
              </a:rPr>
              <a:t>Additionally, the new lightweight and responsive Emergency Operations Plan (EOP) published in November of 2023 is an overarching part of this goal. </a:t>
            </a:r>
          </a:p>
          <a:p>
            <a:endParaRPr lang="en-US" sz="2400" dirty="0">
              <a:solidFill>
                <a:srgbClr val="0070C0"/>
              </a:solidFill>
              <a:latin typeface="Open Sans" panose="020B0606030504020204" pitchFamily="34" charset="0"/>
            </a:endParaRPr>
          </a:p>
          <a:p>
            <a:r>
              <a:rPr lang="en-US" sz="2400" b="0" i="0" dirty="0">
                <a:solidFill>
                  <a:srgbClr val="0070C0"/>
                </a:solidFill>
                <a:effectLst/>
                <a:latin typeface="Open Sans" panose="020B0606030504020204" pitchFamily="34" charset="0"/>
              </a:rPr>
              <a:t>The EOP is complete and approved!</a:t>
            </a:r>
          </a:p>
        </p:txBody>
      </p:sp>
    </p:spTree>
    <p:extLst>
      <p:ext uri="{BB962C8B-B14F-4D97-AF65-F5344CB8AC3E}">
        <p14:creationId xmlns:p14="http://schemas.microsoft.com/office/powerpoint/2010/main" val="34783260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C150911-1F29-4DF5-BFA9-A735335C074A}"/>
              </a:ext>
            </a:extLst>
          </p:cNvPr>
          <p:cNvSpPr>
            <a:spLocks noGrp="1"/>
          </p:cNvSpPr>
          <p:nvPr>
            <p:ph type="sldNum" sz="quarter" idx="12"/>
          </p:nvPr>
        </p:nvSpPr>
        <p:spPr/>
        <p:txBody>
          <a:bodyPr/>
          <a:lstStyle/>
          <a:p>
            <a:fld id="{309DF1A8-A200-604F-B058-8CD62E5DB01A}" type="slidenum">
              <a:rPr lang="en-US" smtClean="0"/>
              <a:t>13</a:t>
            </a:fld>
            <a:endParaRPr lang="en-US"/>
          </a:p>
        </p:txBody>
      </p:sp>
      <p:sp>
        <p:nvSpPr>
          <p:cNvPr id="3" name="TextBox 2">
            <a:extLst>
              <a:ext uri="{FF2B5EF4-FFF2-40B4-BE49-F238E27FC236}">
                <a16:creationId xmlns:a16="http://schemas.microsoft.com/office/drawing/2014/main" id="{F1B93017-79C2-4EFB-A4BE-E8BDC9F3493F}"/>
              </a:ext>
            </a:extLst>
          </p:cNvPr>
          <p:cNvSpPr txBox="1"/>
          <p:nvPr/>
        </p:nvSpPr>
        <p:spPr>
          <a:xfrm>
            <a:off x="607337" y="967008"/>
            <a:ext cx="10746463" cy="5724644"/>
          </a:xfrm>
          <a:prstGeom prst="rect">
            <a:avLst/>
          </a:prstGeom>
          <a:noFill/>
        </p:spPr>
        <p:txBody>
          <a:bodyPr wrap="square">
            <a:spAutoFit/>
          </a:bodyPr>
          <a:lstStyle/>
          <a:p>
            <a:r>
              <a:rPr lang="en-US" sz="2400" b="1" i="0" dirty="0">
                <a:solidFill>
                  <a:srgbClr val="000000"/>
                </a:solidFill>
                <a:effectLst/>
                <a:latin typeface="Open Sans" panose="020B0606030504020204" pitchFamily="34" charset="0"/>
              </a:rPr>
              <a:t>G4 Enhance community safety.</a:t>
            </a:r>
          </a:p>
          <a:p>
            <a:r>
              <a:rPr lang="en-US" sz="2400" b="1" i="0" dirty="0">
                <a:solidFill>
                  <a:srgbClr val="000000"/>
                </a:solidFill>
                <a:effectLst/>
                <a:latin typeface="Open Sans" panose="020B0606030504020204" pitchFamily="34" charset="0"/>
              </a:rPr>
              <a:t>O1. </a:t>
            </a:r>
            <a:r>
              <a:rPr lang="en-US" sz="2400" b="0" i="0" dirty="0">
                <a:solidFill>
                  <a:srgbClr val="000000"/>
                </a:solidFill>
                <a:effectLst/>
                <a:latin typeface="Open Sans" panose="020B0606030504020204" pitchFamily="34" charset="0"/>
              </a:rPr>
              <a:t>Work with Newberg School District to provide an additional School Resource Officer.</a:t>
            </a:r>
          </a:p>
          <a:p>
            <a:endParaRPr lang="en-US" sz="1000" b="0" i="0" dirty="0">
              <a:solidFill>
                <a:srgbClr val="000000"/>
              </a:solidFill>
              <a:effectLst/>
              <a:latin typeface="Open Sans" panose="020B0606030504020204" pitchFamily="34" charset="0"/>
            </a:endParaRPr>
          </a:p>
          <a:p>
            <a:r>
              <a:rPr lang="en-US" sz="2400" b="0" i="0" dirty="0">
                <a:solidFill>
                  <a:srgbClr val="0070C0"/>
                </a:solidFill>
                <a:effectLst/>
                <a:latin typeface="Open Sans" panose="020B0606030504020204" pitchFamily="34" charset="0"/>
              </a:rPr>
              <a:t>Complete - Newberg School District and city staff partnered on the SRO IGAs May / June to solidify an IGA that made this a reality. SRO officer Stearns was assigned in July of 2023.	</a:t>
            </a:r>
          </a:p>
          <a:p>
            <a:endParaRPr lang="en-US" sz="1000" b="0" i="0" dirty="0">
              <a:solidFill>
                <a:srgbClr val="000000"/>
              </a:solidFill>
              <a:effectLst/>
              <a:latin typeface="Open Sans" panose="020B0606030504020204" pitchFamily="34" charset="0"/>
            </a:endParaRPr>
          </a:p>
          <a:p>
            <a:r>
              <a:rPr lang="en-US" sz="2400" b="1" i="0" dirty="0">
                <a:solidFill>
                  <a:srgbClr val="000000"/>
                </a:solidFill>
                <a:effectLst/>
                <a:latin typeface="Open Sans" panose="020B0606030504020204" pitchFamily="34" charset="0"/>
              </a:rPr>
              <a:t>O2. </a:t>
            </a:r>
            <a:r>
              <a:rPr lang="en-US" sz="2400" b="0" i="0" dirty="0">
                <a:solidFill>
                  <a:srgbClr val="000000"/>
                </a:solidFill>
                <a:effectLst/>
                <a:latin typeface="Open Sans" panose="020B0606030504020204" pitchFamily="34" charset="0"/>
              </a:rPr>
              <a:t>Install red light and speed cameras and other speed reduction measures within two years. </a:t>
            </a:r>
          </a:p>
          <a:p>
            <a:r>
              <a:rPr lang="en-US" sz="2400" b="0" i="0" dirty="0">
                <a:solidFill>
                  <a:srgbClr val="0070C0"/>
                </a:solidFill>
                <a:effectLst/>
                <a:latin typeface="Open Sans" panose="020B0606030504020204" pitchFamily="34" charset="0"/>
              </a:rPr>
              <a:t>Despite huge delays caused by slow ODOT review (ODOT gave permission for traffic control camera installations on 4/27/23 and 5/4/2023), the successful RFP winner Conduent was selected and the contract approved by council at the December 18th session. </a:t>
            </a:r>
          </a:p>
          <a:p>
            <a:endParaRPr lang="en-US" sz="1000" b="0" i="0" dirty="0">
              <a:solidFill>
                <a:srgbClr val="0070C0"/>
              </a:solidFill>
              <a:effectLst/>
              <a:latin typeface="Open Sans" panose="020B0606030504020204" pitchFamily="34" charset="0"/>
            </a:endParaRPr>
          </a:p>
          <a:p>
            <a:r>
              <a:rPr lang="en-US" sz="2400" b="0" i="0" dirty="0">
                <a:solidFill>
                  <a:srgbClr val="0070C0"/>
                </a:solidFill>
                <a:effectLst/>
                <a:latin typeface="Open Sans" panose="020B0606030504020204" pitchFamily="34" charset="0"/>
              </a:rPr>
              <a:t>We are feeling confident that we will meet the two-year deadline (February 2025 would be the two-year mark).</a:t>
            </a:r>
          </a:p>
        </p:txBody>
      </p:sp>
    </p:spTree>
    <p:extLst>
      <p:ext uri="{BB962C8B-B14F-4D97-AF65-F5344CB8AC3E}">
        <p14:creationId xmlns:p14="http://schemas.microsoft.com/office/powerpoint/2010/main" val="8055198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1967B30-6D96-FF49-B198-B62C81E50E42}"/>
              </a:ext>
            </a:extLst>
          </p:cNvPr>
          <p:cNvSpPr>
            <a:spLocks noGrp="1"/>
          </p:cNvSpPr>
          <p:nvPr>
            <p:ph type="sldNum" sz="quarter" idx="12"/>
          </p:nvPr>
        </p:nvSpPr>
        <p:spPr/>
        <p:txBody>
          <a:bodyPr/>
          <a:lstStyle/>
          <a:p>
            <a:fld id="{309DF1A8-A200-604F-B058-8CD62E5DB01A}" type="slidenum">
              <a:rPr lang="en-US" smtClean="0"/>
              <a:t>14</a:t>
            </a:fld>
            <a:endParaRPr lang="en-US"/>
          </a:p>
        </p:txBody>
      </p:sp>
      <p:sp>
        <p:nvSpPr>
          <p:cNvPr id="5" name="TextBox 4">
            <a:extLst>
              <a:ext uri="{FF2B5EF4-FFF2-40B4-BE49-F238E27FC236}">
                <a16:creationId xmlns:a16="http://schemas.microsoft.com/office/drawing/2014/main" id="{03BAA3D2-AA0E-4A70-B3C9-67BD473D0A66}"/>
              </a:ext>
            </a:extLst>
          </p:cNvPr>
          <p:cNvSpPr txBox="1"/>
          <p:nvPr/>
        </p:nvSpPr>
        <p:spPr>
          <a:xfrm>
            <a:off x="607337" y="1515648"/>
            <a:ext cx="10746463" cy="3416320"/>
          </a:xfrm>
          <a:prstGeom prst="rect">
            <a:avLst/>
          </a:prstGeom>
          <a:noFill/>
        </p:spPr>
        <p:txBody>
          <a:bodyPr wrap="square">
            <a:spAutoFit/>
          </a:bodyPr>
          <a:lstStyle/>
          <a:p>
            <a:r>
              <a:rPr lang="en-US" sz="2400" b="1" i="0" dirty="0">
                <a:solidFill>
                  <a:srgbClr val="000000"/>
                </a:solidFill>
                <a:effectLst/>
                <a:latin typeface="Open Sans" panose="020B0606030504020204" pitchFamily="34" charset="0"/>
              </a:rPr>
              <a:t>G4 Enhance community safety.</a:t>
            </a:r>
          </a:p>
          <a:p>
            <a:r>
              <a:rPr lang="en-US" sz="2400" b="1" i="0" dirty="0">
                <a:solidFill>
                  <a:srgbClr val="000000"/>
                </a:solidFill>
                <a:effectLst/>
                <a:latin typeface="Open Sans" panose="020B0606030504020204" pitchFamily="34" charset="0"/>
              </a:rPr>
              <a:t>O3. </a:t>
            </a:r>
            <a:r>
              <a:rPr lang="en-US" sz="2400" b="0" i="0" dirty="0">
                <a:solidFill>
                  <a:srgbClr val="000000"/>
                </a:solidFill>
                <a:effectLst/>
                <a:latin typeface="Open Sans" panose="020B0606030504020204" pitchFamily="34" charset="0"/>
              </a:rPr>
              <a:t>Continue with community policing partnerships.</a:t>
            </a:r>
          </a:p>
          <a:p>
            <a:endParaRPr lang="en-US" sz="2400" b="0" i="0" dirty="0">
              <a:solidFill>
                <a:srgbClr val="0070C0"/>
              </a:solidFill>
              <a:effectLst/>
              <a:latin typeface="Open Sans" panose="020B0606030504020204" pitchFamily="34" charset="0"/>
            </a:endParaRPr>
          </a:p>
          <a:p>
            <a:r>
              <a:rPr lang="en-US" sz="2400" b="0" i="0" dirty="0">
                <a:solidFill>
                  <a:srgbClr val="0070C0"/>
                </a:solidFill>
                <a:effectLst/>
                <a:latin typeface="Open Sans" panose="020B0606030504020204" pitchFamily="34" charset="0"/>
              </a:rPr>
              <a:t>Shop with a Cop and National Night Out were very successful this year and during the year NDPD gave presentations to all main community groups on police operations (Rotary, Kiwanis </a:t>
            </a:r>
            <a:r>
              <a:rPr lang="en-US" sz="2400" b="0" i="0" dirty="0" err="1">
                <a:solidFill>
                  <a:srgbClr val="0070C0"/>
                </a:solidFill>
                <a:effectLst/>
                <a:latin typeface="Open Sans" panose="020B0606030504020204" pitchFamily="34" charset="0"/>
              </a:rPr>
              <a:t>etc</a:t>
            </a:r>
            <a:r>
              <a:rPr lang="en-US" sz="2400" b="0" i="0" dirty="0">
                <a:solidFill>
                  <a:srgbClr val="0070C0"/>
                </a:solidFill>
                <a:effectLst/>
                <a:latin typeface="Open Sans" panose="020B0606030504020204" pitchFamily="34" charset="0"/>
              </a:rPr>
              <a:t>). </a:t>
            </a:r>
          </a:p>
          <a:p>
            <a:endParaRPr lang="en-US" sz="2400" b="0" i="0" dirty="0">
              <a:solidFill>
                <a:srgbClr val="0070C0"/>
              </a:solidFill>
              <a:effectLst/>
              <a:latin typeface="Open Sans" panose="020B0606030504020204" pitchFamily="34" charset="0"/>
            </a:endParaRPr>
          </a:p>
          <a:p>
            <a:r>
              <a:rPr lang="en-US" sz="2400" b="0" i="0" dirty="0">
                <a:solidFill>
                  <a:srgbClr val="0070C0"/>
                </a:solidFill>
                <a:effectLst/>
                <a:latin typeface="Open Sans" panose="020B0606030504020204" pitchFamily="34" charset="0"/>
              </a:rPr>
              <a:t>Additionally, this year our new SRO initiated classes to all Newberg School District 5th graders as part of the general anti-opioid education effort.</a:t>
            </a:r>
          </a:p>
        </p:txBody>
      </p:sp>
    </p:spTree>
    <p:extLst>
      <p:ext uri="{BB962C8B-B14F-4D97-AF65-F5344CB8AC3E}">
        <p14:creationId xmlns:p14="http://schemas.microsoft.com/office/powerpoint/2010/main" val="30722908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DA50F5C-F94C-F54C-A882-E37B9552F11A}"/>
              </a:ext>
            </a:extLst>
          </p:cNvPr>
          <p:cNvSpPr>
            <a:spLocks noGrp="1"/>
          </p:cNvSpPr>
          <p:nvPr>
            <p:ph type="sldNum" sz="quarter" idx="12"/>
          </p:nvPr>
        </p:nvSpPr>
        <p:spPr/>
        <p:txBody>
          <a:bodyPr/>
          <a:lstStyle/>
          <a:p>
            <a:fld id="{309DF1A8-A200-604F-B058-8CD62E5DB01A}" type="slidenum">
              <a:rPr lang="en-US" smtClean="0"/>
              <a:t>15</a:t>
            </a:fld>
            <a:endParaRPr lang="en-US"/>
          </a:p>
        </p:txBody>
      </p:sp>
      <p:sp>
        <p:nvSpPr>
          <p:cNvPr id="3" name="TextBox 2">
            <a:extLst>
              <a:ext uri="{FF2B5EF4-FFF2-40B4-BE49-F238E27FC236}">
                <a16:creationId xmlns:a16="http://schemas.microsoft.com/office/drawing/2014/main" id="{2BC08339-088C-4363-88D4-E094ED83E5C9}"/>
              </a:ext>
            </a:extLst>
          </p:cNvPr>
          <p:cNvSpPr txBox="1"/>
          <p:nvPr/>
        </p:nvSpPr>
        <p:spPr>
          <a:xfrm>
            <a:off x="607337" y="1003584"/>
            <a:ext cx="10746463" cy="5632311"/>
          </a:xfrm>
          <a:prstGeom prst="rect">
            <a:avLst/>
          </a:prstGeom>
          <a:noFill/>
        </p:spPr>
        <p:txBody>
          <a:bodyPr wrap="square">
            <a:spAutoFit/>
          </a:bodyPr>
          <a:lstStyle/>
          <a:p>
            <a:r>
              <a:rPr lang="en-US" sz="2400" b="1" i="0" dirty="0">
                <a:solidFill>
                  <a:srgbClr val="000000"/>
                </a:solidFill>
                <a:effectLst/>
                <a:latin typeface="Open Sans" panose="020B0606030504020204" pitchFamily="34" charset="0"/>
              </a:rPr>
              <a:t>G5 Create and maintain a high level of transparency with our residents in order to build trust.</a:t>
            </a:r>
          </a:p>
          <a:p>
            <a:endParaRPr lang="en-US" sz="2400" b="0" i="0" dirty="0">
              <a:solidFill>
                <a:srgbClr val="0070C0"/>
              </a:solidFill>
              <a:effectLst/>
              <a:latin typeface="Open Sans" panose="020B0606030504020204" pitchFamily="34" charset="0"/>
            </a:endParaRPr>
          </a:p>
          <a:p>
            <a:r>
              <a:rPr lang="en-US" sz="2400" b="0" i="0" dirty="0">
                <a:solidFill>
                  <a:srgbClr val="0070C0"/>
                </a:solidFill>
                <a:effectLst/>
                <a:latin typeface="Open Sans" panose="020B0606030504020204" pitchFamily="34" charset="0"/>
              </a:rPr>
              <a:t>CM commentary:</a:t>
            </a:r>
          </a:p>
          <a:p>
            <a:r>
              <a:rPr lang="en-US" sz="2400" b="0" i="0" dirty="0">
                <a:solidFill>
                  <a:srgbClr val="0070C0"/>
                </a:solidFill>
                <a:effectLst/>
                <a:latin typeface="Open Sans" panose="020B0606030504020204" pitchFamily="34" charset="0"/>
              </a:rPr>
              <a:t>Many of these are concrete deliverables that have already been achieved or will be in the near future. </a:t>
            </a:r>
          </a:p>
          <a:p>
            <a:endParaRPr lang="en-US" sz="2400" b="0" i="0" dirty="0">
              <a:solidFill>
                <a:srgbClr val="000000"/>
              </a:solidFill>
              <a:effectLst/>
              <a:latin typeface="Open Sans" panose="020B0606030504020204" pitchFamily="34" charset="0"/>
            </a:endParaRPr>
          </a:p>
          <a:p>
            <a:r>
              <a:rPr lang="en-US" sz="2400" b="1" i="0" dirty="0">
                <a:solidFill>
                  <a:srgbClr val="000000"/>
                </a:solidFill>
                <a:effectLst/>
                <a:latin typeface="Open Sans" panose="020B0606030504020204" pitchFamily="34" charset="0"/>
              </a:rPr>
              <a:t>O1. </a:t>
            </a:r>
            <a:r>
              <a:rPr lang="en-US" sz="2400" b="0" i="0" dirty="0">
                <a:solidFill>
                  <a:srgbClr val="000000"/>
                </a:solidFill>
                <a:effectLst/>
                <a:latin typeface="Open Sans" panose="020B0606030504020204" pitchFamily="34" charset="0"/>
              </a:rPr>
              <a:t>Expand communication outreach in regard to regular city events and additional involvement with city businesses.</a:t>
            </a:r>
          </a:p>
          <a:p>
            <a:endParaRPr lang="en-US" sz="2400" b="0" i="0" dirty="0">
              <a:solidFill>
                <a:srgbClr val="000000"/>
              </a:solidFill>
              <a:effectLst/>
              <a:latin typeface="Open Sans" panose="020B0606030504020204" pitchFamily="34" charset="0"/>
            </a:endParaRPr>
          </a:p>
          <a:p>
            <a:r>
              <a:rPr lang="en-US" sz="2400" b="0" i="0" dirty="0">
                <a:solidFill>
                  <a:srgbClr val="0070C0"/>
                </a:solidFill>
                <a:effectLst/>
                <a:latin typeface="Open Sans" panose="020B0606030504020204" pitchFamily="34" charset="0"/>
              </a:rPr>
              <a:t>The new unified community calendar was first published in May 2023. This contains updates from the private and nonprofit sector to include the chamber of commerce and the Newberg Downtown Coalition See: </a:t>
            </a:r>
          </a:p>
          <a:p>
            <a:r>
              <a:rPr lang="en-US" sz="2400" b="0" i="0" dirty="0">
                <a:solidFill>
                  <a:srgbClr val="000000"/>
                </a:solidFill>
                <a:effectLst/>
                <a:latin typeface="Open Sans" panose="020B0606030504020204" pitchFamily="34" charset="0"/>
                <a:hlinkClick r:id="rId2"/>
              </a:rPr>
              <a:t>https://www.newbergoregon.gov/community/page/newberg-community-event-calendar</a:t>
            </a:r>
            <a:endParaRPr lang="en-US" sz="2400" b="0" i="0" dirty="0">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18320511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486D717-4AA9-ED43-9363-B815FD385A2C}"/>
              </a:ext>
            </a:extLst>
          </p:cNvPr>
          <p:cNvSpPr>
            <a:spLocks noGrp="1"/>
          </p:cNvSpPr>
          <p:nvPr>
            <p:ph type="sldNum" sz="quarter" idx="12"/>
          </p:nvPr>
        </p:nvSpPr>
        <p:spPr/>
        <p:txBody>
          <a:bodyPr/>
          <a:lstStyle/>
          <a:p>
            <a:fld id="{309DF1A8-A200-604F-B058-8CD62E5DB01A}" type="slidenum">
              <a:rPr lang="en-US" smtClean="0"/>
              <a:t>16</a:t>
            </a:fld>
            <a:endParaRPr lang="en-US"/>
          </a:p>
        </p:txBody>
      </p:sp>
      <p:sp>
        <p:nvSpPr>
          <p:cNvPr id="3" name="TextBox 2">
            <a:extLst>
              <a:ext uri="{FF2B5EF4-FFF2-40B4-BE49-F238E27FC236}">
                <a16:creationId xmlns:a16="http://schemas.microsoft.com/office/drawing/2014/main" id="{76E5707E-7D21-4341-8070-D81E0642F141}"/>
              </a:ext>
            </a:extLst>
          </p:cNvPr>
          <p:cNvSpPr txBox="1"/>
          <p:nvPr/>
        </p:nvSpPr>
        <p:spPr>
          <a:xfrm>
            <a:off x="607337" y="1095024"/>
            <a:ext cx="10746463" cy="4985980"/>
          </a:xfrm>
          <a:prstGeom prst="rect">
            <a:avLst/>
          </a:prstGeom>
          <a:noFill/>
        </p:spPr>
        <p:txBody>
          <a:bodyPr wrap="square">
            <a:spAutoFit/>
          </a:bodyPr>
          <a:lstStyle/>
          <a:p>
            <a:r>
              <a:rPr lang="en-US" sz="2400" b="1" i="0" dirty="0">
                <a:solidFill>
                  <a:srgbClr val="000000"/>
                </a:solidFill>
                <a:effectLst/>
                <a:latin typeface="Open Sans" panose="020B0606030504020204" pitchFamily="34" charset="0"/>
              </a:rPr>
              <a:t>G5 Create and maintain a high level of transparency with our residents in order to build trust.</a:t>
            </a:r>
          </a:p>
          <a:p>
            <a:endParaRPr lang="en-US" sz="2400" b="0" i="0" dirty="0">
              <a:solidFill>
                <a:srgbClr val="000000"/>
              </a:solidFill>
              <a:effectLst/>
              <a:latin typeface="Open Sans" panose="020B0606030504020204" pitchFamily="34" charset="0"/>
            </a:endParaRPr>
          </a:p>
          <a:p>
            <a:r>
              <a:rPr lang="en-US" sz="2400" b="1" i="0" dirty="0">
                <a:solidFill>
                  <a:srgbClr val="000000"/>
                </a:solidFill>
                <a:effectLst/>
                <a:latin typeface="Open Sans" panose="020B0606030504020204" pitchFamily="34" charset="0"/>
              </a:rPr>
              <a:t>O1. </a:t>
            </a:r>
            <a:r>
              <a:rPr lang="en-US" sz="2400" b="0" i="0" dirty="0">
                <a:solidFill>
                  <a:srgbClr val="000000"/>
                </a:solidFill>
                <a:effectLst/>
                <a:latin typeface="Open Sans" panose="020B0606030504020204" pitchFamily="34" charset="0"/>
              </a:rPr>
              <a:t>Expand communication outreach in regard to regular city events and additional involvement with city businesses, continued…</a:t>
            </a:r>
          </a:p>
          <a:p>
            <a:endParaRPr lang="en-US" sz="1000" dirty="0">
              <a:solidFill>
                <a:srgbClr val="000000"/>
              </a:solidFill>
              <a:latin typeface="Open Sans" panose="020B0606030504020204" pitchFamily="34" charset="0"/>
            </a:endParaRPr>
          </a:p>
          <a:p>
            <a:r>
              <a:rPr lang="en-US" sz="2400" b="0" i="0" dirty="0">
                <a:solidFill>
                  <a:srgbClr val="0070C0"/>
                </a:solidFill>
                <a:effectLst/>
                <a:latin typeface="Open Sans" panose="020B0606030504020204" pitchFamily="34" charset="0"/>
              </a:rPr>
              <a:t>A new council powered newsletter is in the works to further assist with this goal. </a:t>
            </a:r>
          </a:p>
          <a:p>
            <a:endParaRPr lang="en-US" sz="1000" b="0" i="0" dirty="0">
              <a:solidFill>
                <a:srgbClr val="0070C0"/>
              </a:solidFill>
              <a:effectLst/>
              <a:latin typeface="Open Sans" panose="020B0606030504020204" pitchFamily="34" charset="0"/>
            </a:endParaRPr>
          </a:p>
          <a:p>
            <a:r>
              <a:rPr lang="en-US" sz="2400" b="0" i="0" dirty="0">
                <a:solidFill>
                  <a:srgbClr val="0070C0"/>
                </a:solidFill>
                <a:effectLst/>
                <a:latin typeface="Open Sans" panose="020B0606030504020204" pitchFamily="34" charset="0"/>
              </a:rPr>
              <a:t>The city is working on a new website to enhance this goal, contract signed in December of 2023.</a:t>
            </a:r>
          </a:p>
          <a:p>
            <a:endParaRPr lang="en-US" sz="1000" b="0" i="0" dirty="0">
              <a:solidFill>
                <a:srgbClr val="0070C0"/>
              </a:solidFill>
              <a:effectLst/>
              <a:latin typeface="Open Sans" panose="020B0606030504020204" pitchFamily="34" charset="0"/>
            </a:endParaRPr>
          </a:p>
          <a:p>
            <a:r>
              <a:rPr lang="en-US" sz="2400" b="0" i="0" dirty="0">
                <a:solidFill>
                  <a:srgbClr val="0070C0"/>
                </a:solidFill>
                <a:effectLst/>
                <a:latin typeface="Open Sans" panose="020B0606030504020204" pitchFamily="34" charset="0"/>
              </a:rPr>
              <a:t>Lastly the city is considering the purchase of my civic app to further this goal costs and timeline TBD. Also thank you notes in council for comments was initiated October 2023. </a:t>
            </a:r>
            <a:endParaRPr lang="en-US" sz="2400" dirty="0">
              <a:solidFill>
                <a:srgbClr val="0070C0"/>
              </a:solidFill>
            </a:endParaRPr>
          </a:p>
        </p:txBody>
      </p:sp>
    </p:spTree>
    <p:extLst>
      <p:ext uri="{BB962C8B-B14F-4D97-AF65-F5344CB8AC3E}">
        <p14:creationId xmlns:p14="http://schemas.microsoft.com/office/powerpoint/2010/main" val="18171907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C150911-1F29-4DF5-BFA9-A735335C074A}"/>
              </a:ext>
            </a:extLst>
          </p:cNvPr>
          <p:cNvSpPr>
            <a:spLocks noGrp="1"/>
          </p:cNvSpPr>
          <p:nvPr>
            <p:ph type="sldNum" sz="quarter" idx="12"/>
          </p:nvPr>
        </p:nvSpPr>
        <p:spPr/>
        <p:txBody>
          <a:bodyPr/>
          <a:lstStyle/>
          <a:p>
            <a:fld id="{309DF1A8-A200-604F-B058-8CD62E5DB01A}" type="slidenum">
              <a:rPr lang="en-US" smtClean="0"/>
              <a:t>17</a:t>
            </a:fld>
            <a:endParaRPr lang="en-US"/>
          </a:p>
        </p:txBody>
      </p:sp>
      <p:sp>
        <p:nvSpPr>
          <p:cNvPr id="3" name="TextBox 2">
            <a:extLst>
              <a:ext uri="{FF2B5EF4-FFF2-40B4-BE49-F238E27FC236}">
                <a16:creationId xmlns:a16="http://schemas.microsoft.com/office/drawing/2014/main" id="{F1B93017-79C2-4EFB-A4BE-E8BDC9F3493F}"/>
              </a:ext>
            </a:extLst>
          </p:cNvPr>
          <p:cNvSpPr txBox="1"/>
          <p:nvPr/>
        </p:nvSpPr>
        <p:spPr>
          <a:xfrm>
            <a:off x="448056" y="967008"/>
            <a:ext cx="11329415" cy="5878532"/>
          </a:xfrm>
          <a:prstGeom prst="rect">
            <a:avLst/>
          </a:prstGeom>
          <a:noFill/>
        </p:spPr>
        <p:txBody>
          <a:bodyPr wrap="square">
            <a:spAutoFit/>
          </a:bodyPr>
          <a:lstStyle/>
          <a:p>
            <a:r>
              <a:rPr lang="en-US" sz="2400" b="1" i="0" dirty="0">
                <a:solidFill>
                  <a:srgbClr val="000000"/>
                </a:solidFill>
                <a:effectLst/>
                <a:latin typeface="Open Sans" panose="020B0606030504020204" pitchFamily="34" charset="0"/>
              </a:rPr>
              <a:t>G5 Create and maintain a high level of transparency with our residents in order to build trust.</a:t>
            </a:r>
          </a:p>
          <a:p>
            <a:endParaRPr lang="en-US" sz="1000" b="0" i="0" dirty="0">
              <a:effectLst/>
              <a:latin typeface="Open Sans" panose="020B0606030504020204" pitchFamily="34" charset="0"/>
            </a:endParaRPr>
          </a:p>
          <a:p>
            <a:r>
              <a:rPr lang="en-US" sz="2400" b="1" i="0" dirty="0">
                <a:effectLst/>
                <a:latin typeface="Open Sans" panose="020B0606030504020204" pitchFamily="34" charset="0"/>
              </a:rPr>
              <a:t>O2. </a:t>
            </a:r>
            <a:r>
              <a:rPr lang="en-US" sz="2400" b="0" i="0" dirty="0">
                <a:effectLst/>
                <a:latin typeface="Open Sans" panose="020B0606030504020204" pitchFamily="34" charset="0"/>
              </a:rPr>
              <a:t>Ensure that information shared on agendas and in council meetings shall be clear and have context for the residents.</a:t>
            </a:r>
          </a:p>
          <a:p>
            <a:endParaRPr lang="en-US" sz="1000" b="0" i="0" dirty="0">
              <a:solidFill>
                <a:srgbClr val="0070C0"/>
              </a:solidFill>
              <a:effectLst/>
              <a:latin typeface="Open Sans" panose="020B0606030504020204" pitchFamily="34" charset="0"/>
            </a:endParaRPr>
          </a:p>
          <a:p>
            <a:r>
              <a:rPr lang="en-US" sz="2400" b="0" i="0" dirty="0">
                <a:solidFill>
                  <a:srgbClr val="0070C0"/>
                </a:solidFill>
                <a:effectLst/>
                <a:latin typeface="Open Sans" panose="020B0606030504020204" pitchFamily="34" charset="0"/>
              </a:rPr>
              <a:t>The City Recorder (CR) has worked tirelessly to create transparency in City Council Meetings and to develop simple, seamless processes that make participation in city government an easy and pleasant experience for our citizens. To date this has resulted in simplified public comment sign-ups, and new SOPs for committees. </a:t>
            </a:r>
          </a:p>
          <a:p>
            <a:endParaRPr lang="en-US" sz="1000" b="0" i="0" dirty="0">
              <a:solidFill>
                <a:srgbClr val="0070C0"/>
              </a:solidFill>
              <a:effectLst/>
              <a:latin typeface="Open Sans" panose="020B0606030504020204" pitchFamily="34" charset="0"/>
            </a:endParaRPr>
          </a:p>
          <a:p>
            <a:r>
              <a:rPr lang="en-US" sz="2400" b="0" i="0" dirty="0">
                <a:solidFill>
                  <a:srgbClr val="0070C0"/>
                </a:solidFill>
                <a:effectLst/>
                <a:latin typeface="Open Sans" panose="020B0606030504020204" pitchFamily="34" charset="0"/>
              </a:rPr>
              <a:t>The CR has also modified the request for council action forms to tie them into council goals, identify if state legislation is involved and provide clear executive summaries.</a:t>
            </a:r>
          </a:p>
          <a:p>
            <a:endParaRPr lang="en-US" sz="1000" b="0" i="0" dirty="0">
              <a:solidFill>
                <a:srgbClr val="0070C0"/>
              </a:solidFill>
              <a:effectLst/>
              <a:latin typeface="Open Sans" panose="020B0606030504020204" pitchFamily="34" charset="0"/>
            </a:endParaRPr>
          </a:p>
          <a:p>
            <a:r>
              <a:rPr lang="en-US" sz="2400" b="0" i="0" dirty="0">
                <a:solidFill>
                  <a:srgbClr val="0070C0"/>
                </a:solidFill>
                <a:effectLst/>
                <a:latin typeface="Open Sans" panose="020B0606030504020204" pitchFamily="34" charset="0"/>
              </a:rPr>
              <a:t>Built in September 2023, a unified “new in town” resources page was created: </a:t>
            </a:r>
            <a:r>
              <a:rPr lang="en-US" sz="2400" b="0" i="0" dirty="0">
                <a:solidFill>
                  <a:srgbClr val="000000"/>
                </a:solidFill>
                <a:effectLst/>
                <a:latin typeface="Open Sans" panose="020B0606030504020204" pitchFamily="34" charset="0"/>
                <a:hlinkClick r:id="rId2"/>
              </a:rPr>
              <a:t>https://www.newbergoregon.gov/community/page/new-newberg</a:t>
            </a:r>
            <a:r>
              <a:rPr lang="en-US" sz="2400" b="0" i="0" dirty="0">
                <a:solidFill>
                  <a:srgbClr val="000000"/>
                </a:solidFill>
                <a:effectLst/>
                <a:latin typeface="Open Sans" panose="020B0606030504020204" pitchFamily="34" charset="0"/>
              </a:rPr>
              <a:t> </a:t>
            </a:r>
          </a:p>
        </p:txBody>
      </p:sp>
    </p:spTree>
    <p:extLst>
      <p:ext uri="{BB962C8B-B14F-4D97-AF65-F5344CB8AC3E}">
        <p14:creationId xmlns:p14="http://schemas.microsoft.com/office/powerpoint/2010/main" val="26426618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1967B30-6D96-FF49-B198-B62C81E50E42}"/>
              </a:ext>
            </a:extLst>
          </p:cNvPr>
          <p:cNvSpPr>
            <a:spLocks noGrp="1"/>
          </p:cNvSpPr>
          <p:nvPr>
            <p:ph type="sldNum" sz="quarter" idx="12"/>
          </p:nvPr>
        </p:nvSpPr>
        <p:spPr/>
        <p:txBody>
          <a:bodyPr/>
          <a:lstStyle/>
          <a:p>
            <a:fld id="{309DF1A8-A200-604F-B058-8CD62E5DB01A}" type="slidenum">
              <a:rPr lang="en-US" smtClean="0"/>
              <a:t>18</a:t>
            </a:fld>
            <a:endParaRPr lang="en-US"/>
          </a:p>
        </p:txBody>
      </p:sp>
      <p:sp>
        <p:nvSpPr>
          <p:cNvPr id="5" name="TextBox 4">
            <a:extLst>
              <a:ext uri="{FF2B5EF4-FFF2-40B4-BE49-F238E27FC236}">
                <a16:creationId xmlns:a16="http://schemas.microsoft.com/office/drawing/2014/main" id="{03BAA3D2-AA0E-4A70-B3C9-67BD473D0A66}"/>
              </a:ext>
            </a:extLst>
          </p:cNvPr>
          <p:cNvSpPr txBox="1"/>
          <p:nvPr/>
        </p:nvSpPr>
        <p:spPr>
          <a:xfrm>
            <a:off x="607337" y="939576"/>
            <a:ext cx="10746463" cy="5632311"/>
          </a:xfrm>
          <a:prstGeom prst="rect">
            <a:avLst/>
          </a:prstGeom>
          <a:noFill/>
        </p:spPr>
        <p:txBody>
          <a:bodyPr wrap="square">
            <a:spAutoFit/>
          </a:bodyPr>
          <a:lstStyle/>
          <a:p>
            <a:r>
              <a:rPr lang="en-US" sz="2400" b="1" i="0" dirty="0">
                <a:solidFill>
                  <a:srgbClr val="000000"/>
                </a:solidFill>
                <a:effectLst/>
                <a:latin typeface="Open Sans" panose="020B0606030504020204" pitchFamily="34" charset="0"/>
              </a:rPr>
              <a:t>G5 Create and maintain a high level of transparency with our residents in order to build trust.</a:t>
            </a:r>
          </a:p>
          <a:p>
            <a:endParaRPr lang="en-US" sz="2400" b="0" i="0" dirty="0">
              <a:solidFill>
                <a:srgbClr val="000000"/>
              </a:solidFill>
              <a:effectLst/>
              <a:latin typeface="Open Sans" panose="020B0606030504020204" pitchFamily="34" charset="0"/>
            </a:endParaRPr>
          </a:p>
          <a:p>
            <a:r>
              <a:rPr lang="en-US" sz="2400" b="1" dirty="0"/>
              <a:t>O3. </a:t>
            </a:r>
            <a:r>
              <a:rPr lang="en-US" sz="2400" dirty="0"/>
              <a:t>Legislative policy decisions shall require a work session before a vote.</a:t>
            </a:r>
          </a:p>
          <a:p>
            <a:r>
              <a:rPr lang="en-US" sz="2400" dirty="0"/>
              <a:t>Complete. </a:t>
            </a:r>
          </a:p>
          <a:p>
            <a:endParaRPr lang="en-US" sz="2400" dirty="0"/>
          </a:p>
          <a:p>
            <a:r>
              <a:rPr lang="en-US" sz="2400" dirty="0">
                <a:solidFill>
                  <a:srgbClr val="0070C0"/>
                </a:solidFill>
              </a:rPr>
              <a:t>This policy was implemented as the will of council in September and October of 2023. Now all items that come before council have a separate work session always set to a preceding council meeting, unless extreme dispatch is required by the mayor and council. </a:t>
            </a:r>
          </a:p>
          <a:p>
            <a:endParaRPr lang="en-US" sz="2400" dirty="0">
              <a:solidFill>
                <a:srgbClr val="0070C0"/>
              </a:solidFill>
            </a:endParaRPr>
          </a:p>
          <a:p>
            <a:r>
              <a:rPr lang="en-US" sz="2400" dirty="0">
                <a:solidFill>
                  <a:srgbClr val="0070C0"/>
                </a:solidFill>
              </a:rPr>
              <a:t>In addition, the internal council packet process has been upgraded and built into our new intranet. This builds upon the reform created by the mayor in the summer of 2023 consolidating the work sessions generally to the top of the order of the business sessions.</a:t>
            </a:r>
          </a:p>
        </p:txBody>
      </p:sp>
    </p:spTree>
    <p:extLst>
      <p:ext uri="{BB962C8B-B14F-4D97-AF65-F5344CB8AC3E}">
        <p14:creationId xmlns:p14="http://schemas.microsoft.com/office/powerpoint/2010/main" val="31277960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DA50F5C-F94C-F54C-A882-E37B9552F11A}"/>
              </a:ext>
            </a:extLst>
          </p:cNvPr>
          <p:cNvSpPr>
            <a:spLocks noGrp="1"/>
          </p:cNvSpPr>
          <p:nvPr>
            <p:ph type="sldNum" sz="quarter" idx="12"/>
          </p:nvPr>
        </p:nvSpPr>
        <p:spPr/>
        <p:txBody>
          <a:bodyPr/>
          <a:lstStyle/>
          <a:p>
            <a:fld id="{309DF1A8-A200-604F-B058-8CD62E5DB01A}" type="slidenum">
              <a:rPr lang="en-US" smtClean="0"/>
              <a:t>19</a:t>
            </a:fld>
            <a:endParaRPr lang="en-US"/>
          </a:p>
        </p:txBody>
      </p:sp>
      <p:sp>
        <p:nvSpPr>
          <p:cNvPr id="3" name="TextBox 2">
            <a:extLst>
              <a:ext uri="{FF2B5EF4-FFF2-40B4-BE49-F238E27FC236}">
                <a16:creationId xmlns:a16="http://schemas.microsoft.com/office/drawing/2014/main" id="{2BC08339-088C-4363-88D4-E094ED83E5C9}"/>
              </a:ext>
            </a:extLst>
          </p:cNvPr>
          <p:cNvSpPr txBox="1"/>
          <p:nvPr/>
        </p:nvSpPr>
        <p:spPr>
          <a:xfrm>
            <a:off x="607337" y="1515648"/>
            <a:ext cx="10746463" cy="3911264"/>
          </a:xfrm>
          <a:prstGeom prst="rect">
            <a:avLst/>
          </a:prstGeom>
          <a:noFill/>
        </p:spPr>
        <p:txBody>
          <a:bodyPr wrap="square">
            <a:spAutoFit/>
          </a:bodyPr>
          <a:lstStyle/>
          <a:p>
            <a:pPr marL="0" marR="0">
              <a:lnSpc>
                <a:spcPct val="150000"/>
              </a:lnSpc>
              <a:spcBef>
                <a:spcPts val="0"/>
              </a:spcBef>
              <a:spcAft>
                <a:spcPts val="0"/>
              </a:spcAft>
            </a:pPr>
            <a:r>
              <a:rPr lang="en-US" sz="2400" b="1" kern="100" dirty="0">
                <a:effectLst/>
                <a:latin typeface="Open Sans" panose="020B0606030504020204" pitchFamily="34" charset="0"/>
                <a:ea typeface="Open Sans" panose="020B0606030504020204" pitchFamily="34" charset="0"/>
                <a:cs typeface="Open Sans" panose="020B0606030504020204" pitchFamily="34" charset="0"/>
              </a:rPr>
              <a:t>G6 Implement a careful and prudent fiscal policy.</a:t>
            </a:r>
            <a:endParaRPr lang="en-US" sz="2400" kern="100" dirty="0">
              <a:effectLst/>
              <a:latin typeface="Open Sans" panose="020B0606030504020204" pitchFamily="34" charset="0"/>
              <a:ea typeface="Open Sans" panose="020B0606030504020204" pitchFamily="34" charset="0"/>
              <a:cs typeface="Open Sans" panose="020B0606030504020204" pitchFamily="34" charset="0"/>
            </a:endParaRPr>
          </a:p>
          <a:p>
            <a:pPr marL="0" marR="0">
              <a:lnSpc>
                <a:spcPct val="150000"/>
              </a:lnSpc>
              <a:spcBef>
                <a:spcPts val="0"/>
              </a:spcBef>
              <a:spcAft>
                <a:spcPts val="0"/>
              </a:spcAft>
            </a:pPr>
            <a:endParaRPr lang="en-US" sz="2400" kern="100" dirty="0">
              <a:solidFill>
                <a:srgbClr val="4472C4"/>
              </a:solidFill>
              <a:effectLst/>
              <a:latin typeface="Open Sans" panose="020B0606030504020204" pitchFamily="34" charset="0"/>
              <a:ea typeface="Open Sans" panose="020B0606030504020204" pitchFamily="34" charset="0"/>
              <a:cs typeface="Open Sans" panose="020B0606030504020204" pitchFamily="34" charset="0"/>
            </a:endParaRPr>
          </a:p>
          <a:p>
            <a:pPr marL="0" marR="0">
              <a:lnSpc>
                <a:spcPct val="150000"/>
              </a:lnSpc>
              <a:spcBef>
                <a:spcPts val="0"/>
              </a:spcBef>
              <a:spcAft>
                <a:spcPts val="0"/>
              </a:spcAft>
            </a:pPr>
            <a:r>
              <a:rPr lang="en-US" sz="2400" kern="100" dirty="0">
                <a:solidFill>
                  <a:srgbClr val="4472C4"/>
                </a:solidFill>
                <a:effectLst/>
                <a:latin typeface="Open Sans" panose="020B0606030504020204" pitchFamily="34" charset="0"/>
                <a:ea typeface="Open Sans" panose="020B0606030504020204" pitchFamily="34" charset="0"/>
                <a:cs typeface="Open Sans" panose="020B0606030504020204" pitchFamily="34" charset="0"/>
              </a:rPr>
              <a:t>CM commentary:</a:t>
            </a:r>
          </a:p>
          <a:p>
            <a:pPr marL="0" marR="0">
              <a:lnSpc>
                <a:spcPct val="150000"/>
              </a:lnSpc>
              <a:spcBef>
                <a:spcPts val="0"/>
              </a:spcBef>
              <a:spcAft>
                <a:spcPts val="0"/>
              </a:spcAft>
            </a:pPr>
            <a:endParaRPr lang="en-US" sz="2400" kern="100" dirty="0">
              <a:effectLst/>
              <a:latin typeface="Open Sans" panose="020B0606030504020204" pitchFamily="34" charset="0"/>
              <a:ea typeface="Open Sans" panose="020B0606030504020204" pitchFamily="34" charset="0"/>
              <a:cs typeface="Open Sans" panose="020B0606030504020204" pitchFamily="34" charset="0"/>
            </a:endParaRPr>
          </a:p>
          <a:p>
            <a:pPr marL="0" marR="0">
              <a:lnSpc>
                <a:spcPct val="150000"/>
              </a:lnSpc>
              <a:spcBef>
                <a:spcPts val="0"/>
              </a:spcBef>
              <a:spcAft>
                <a:spcPts val="0"/>
              </a:spcAft>
            </a:pPr>
            <a:r>
              <a:rPr lang="en-US" sz="2400" kern="100" dirty="0">
                <a:solidFill>
                  <a:srgbClr val="4472C4"/>
                </a:solidFill>
                <a:effectLst/>
                <a:latin typeface="Open Sans" panose="020B0606030504020204" pitchFamily="34" charset="0"/>
                <a:ea typeface="Open Sans" panose="020B0606030504020204" pitchFamily="34" charset="0"/>
                <a:cs typeface="Open Sans" panose="020B0606030504020204" pitchFamily="34" charset="0"/>
              </a:rPr>
              <a:t>In this category we have already made great strides towards a brighter fiscal future for Newberg. I feel these objectives will all be met within a decade.</a:t>
            </a: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284556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1967B30-6D96-FF49-B198-B62C81E50E42}"/>
              </a:ext>
            </a:extLst>
          </p:cNvPr>
          <p:cNvSpPr>
            <a:spLocks noGrp="1"/>
          </p:cNvSpPr>
          <p:nvPr>
            <p:ph type="sldNum" sz="quarter" idx="12"/>
          </p:nvPr>
        </p:nvSpPr>
        <p:spPr/>
        <p:txBody>
          <a:bodyPr/>
          <a:lstStyle/>
          <a:p>
            <a:fld id="{309DF1A8-A200-604F-B058-8CD62E5DB01A}" type="slidenum">
              <a:rPr lang="en-US" smtClean="0"/>
              <a:t>2</a:t>
            </a:fld>
            <a:endParaRPr lang="en-US"/>
          </a:p>
        </p:txBody>
      </p:sp>
      <p:sp>
        <p:nvSpPr>
          <p:cNvPr id="5" name="TextBox 4">
            <a:extLst>
              <a:ext uri="{FF2B5EF4-FFF2-40B4-BE49-F238E27FC236}">
                <a16:creationId xmlns:a16="http://schemas.microsoft.com/office/drawing/2014/main" id="{03BAA3D2-AA0E-4A70-B3C9-67BD473D0A66}"/>
              </a:ext>
            </a:extLst>
          </p:cNvPr>
          <p:cNvSpPr txBox="1"/>
          <p:nvPr/>
        </p:nvSpPr>
        <p:spPr>
          <a:xfrm>
            <a:off x="607337" y="1515648"/>
            <a:ext cx="10746463" cy="2246769"/>
          </a:xfrm>
          <a:prstGeom prst="rect">
            <a:avLst/>
          </a:prstGeom>
          <a:noFill/>
        </p:spPr>
        <p:txBody>
          <a:bodyPr wrap="square">
            <a:spAutoFit/>
          </a:bodyPr>
          <a:lstStyle/>
          <a:p>
            <a:r>
              <a:rPr lang="en-US" sz="2800" b="0" i="0" dirty="0">
                <a:solidFill>
                  <a:srgbClr val="000000"/>
                </a:solidFill>
                <a:effectLst/>
                <a:latin typeface="Open Sans" panose="020B0606030504020204" pitchFamily="34" charset="0"/>
              </a:rPr>
              <a:t>Instead of my normal narrative report I decided to give council a run down on our smashing progress on council goals for 2023</a:t>
            </a:r>
            <a:r>
              <a:rPr lang="en-US" sz="2800" dirty="0">
                <a:solidFill>
                  <a:srgbClr val="000000"/>
                </a:solidFill>
                <a:latin typeface="Open Sans" panose="020B0606030504020204" pitchFamily="34" charset="0"/>
              </a:rPr>
              <a:t>. </a:t>
            </a:r>
          </a:p>
          <a:p>
            <a:endParaRPr lang="en-US" sz="2800" dirty="0">
              <a:solidFill>
                <a:srgbClr val="000000"/>
              </a:solidFill>
              <a:latin typeface="Open Sans" panose="020B0606030504020204" pitchFamily="34" charset="0"/>
            </a:endParaRPr>
          </a:p>
          <a:p>
            <a:r>
              <a:rPr lang="en-US" sz="2800" dirty="0">
                <a:solidFill>
                  <a:srgbClr val="000000"/>
                </a:solidFill>
                <a:latin typeface="Open Sans" panose="020B0606030504020204" pitchFamily="34" charset="0"/>
              </a:rPr>
              <a:t>As you will see progress has been remarkable this year!</a:t>
            </a:r>
            <a:r>
              <a:rPr lang="en-US" sz="2800" b="0" i="0" dirty="0">
                <a:solidFill>
                  <a:srgbClr val="000000"/>
                </a:solidFill>
                <a:effectLst/>
                <a:latin typeface="Open Sans" panose="020B0606030504020204" pitchFamily="34" charset="0"/>
              </a:rPr>
              <a:t> </a:t>
            </a:r>
            <a:endParaRPr lang="en-US" sz="2800" dirty="0"/>
          </a:p>
        </p:txBody>
      </p:sp>
    </p:spTree>
    <p:extLst>
      <p:ext uri="{BB962C8B-B14F-4D97-AF65-F5344CB8AC3E}">
        <p14:creationId xmlns:p14="http://schemas.microsoft.com/office/powerpoint/2010/main" val="29787390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486D717-4AA9-ED43-9363-B815FD385A2C}"/>
              </a:ext>
            </a:extLst>
          </p:cNvPr>
          <p:cNvSpPr>
            <a:spLocks noGrp="1"/>
          </p:cNvSpPr>
          <p:nvPr>
            <p:ph type="sldNum" sz="quarter" idx="12"/>
          </p:nvPr>
        </p:nvSpPr>
        <p:spPr/>
        <p:txBody>
          <a:bodyPr/>
          <a:lstStyle/>
          <a:p>
            <a:fld id="{309DF1A8-A200-604F-B058-8CD62E5DB01A}" type="slidenum">
              <a:rPr lang="en-US" smtClean="0"/>
              <a:t>20</a:t>
            </a:fld>
            <a:endParaRPr lang="en-US"/>
          </a:p>
        </p:txBody>
      </p:sp>
      <p:sp>
        <p:nvSpPr>
          <p:cNvPr id="3" name="TextBox 2">
            <a:extLst>
              <a:ext uri="{FF2B5EF4-FFF2-40B4-BE49-F238E27FC236}">
                <a16:creationId xmlns:a16="http://schemas.microsoft.com/office/drawing/2014/main" id="{76E5707E-7D21-4341-8070-D81E0642F141}"/>
              </a:ext>
            </a:extLst>
          </p:cNvPr>
          <p:cNvSpPr txBox="1"/>
          <p:nvPr/>
        </p:nvSpPr>
        <p:spPr>
          <a:xfrm>
            <a:off x="410348" y="917912"/>
            <a:ext cx="11371303" cy="5940088"/>
          </a:xfrm>
          <a:prstGeom prst="rect">
            <a:avLst/>
          </a:prstGeom>
          <a:noFill/>
        </p:spPr>
        <p:txBody>
          <a:bodyPr wrap="square">
            <a:spAutoFit/>
          </a:bodyPr>
          <a:lstStyle/>
          <a:p>
            <a:r>
              <a:rPr lang="en-US" sz="2400" b="1" kern="100" dirty="0">
                <a:effectLst/>
                <a:latin typeface="Open Sans" panose="020B0606030504020204" pitchFamily="34" charset="0"/>
                <a:ea typeface="Open Sans" panose="020B0606030504020204" pitchFamily="34" charset="0"/>
                <a:cs typeface="Open Sans" panose="020B0606030504020204" pitchFamily="34" charset="0"/>
              </a:rPr>
              <a:t>G6 Implement a careful and prudent fiscal policy.</a:t>
            </a:r>
            <a:endParaRPr lang="en-US" sz="2400" kern="100" dirty="0">
              <a:effectLst/>
              <a:latin typeface="Open Sans" panose="020B0606030504020204" pitchFamily="34" charset="0"/>
              <a:ea typeface="Open Sans" panose="020B0606030504020204" pitchFamily="34" charset="0"/>
              <a:cs typeface="Open Sans" panose="020B0606030504020204" pitchFamily="34" charset="0"/>
            </a:endParaRPr>
          </a:p>
          <a:p>
            <a:endParaRPr lang="en-US" sz="1000" b="0" i="0" dirty="0">
              <a:solidFill>
                <a:srgbClr val="000000"/>
              </a:solidFill>
              <a:effectLst/>
              <a:latin typeface="Open Sans" panose="020B0606030504020204" pitchFamily="34" charset="0"/>
            </a:endParaRPr>
          </a:p>
          <a:p>
            <a:r>
              <a:rPr lang="en-US" sz="2400" b="1" i="0" dirty="0">
                <a:solidFill>
                  <a:srgbClr val="000000"/>
                </a:solidFill>
                <a:effectLst/>
                <a:latin typeface="Open Sans" panose="020B0606030504020204" pitchFamily="34" charset="0"/>
              </a:rPr>
              <a:t>O1. </a:t>
            </a:r>
            <a:r>
              <a:rPr lang="en-US" sz="2400" b="0" i="0" dirty="0">
                <a:solidFill>
                  <a:srgbClr val="000000"/>
                </a:solidFill>
                <a:effectLst/>
                <a:latin typeface="Open Sans" panose="020B0606030504020204" pitchFamily="34" charset="0"/>
              </a:rPr>
              <a:t>Begin reducing and eventually eliminate the City’s debt in a steady, prudent way without compromising the City’s ability to provide essential services and functions.</a:t>
            </a:r>
          </a:p>
          <a:p>
            <a:endParaRPr lang="en-US" sz="1000" b="0" i="0" dirty="0">
              <a:solidFill>
                <a:srgbClr val="000000"/>
              </a:solidFill>
              <a:effectLst/>
              <a:latin typeface="Open Sans" panose="020B0606030504020204" pitchFamily="34" charset="0"/>
            </a:endParaRPr>
          </a:p>
          <a:p>
            <a:r>
              <a:rPr lang="en-US" sz="2400" b="0" i="0" dirty="0">
                <a:solidFill>
                  <a:srgbClr val="0070C0"/>
                </a:solidFill>
                <a:effectLst/>
                <a:latin typeface="Open Sans" panose="020B0606030504020204" pitchFamily="34" charset="0"/>
              </a:rPr>
              <a:t>Step one the creation of new revenue sources is underway. Many initiatives have already occurred:</a:t>
            </a:r>
          </a:p>
          <a:p>
            <a:pPr marL="342900" indent="-342900">
              <a:buFont typeface="Arial" panose="020B0604020202020204" pitchFamily="34" charset="0"/>
              <a:buChar char="•"/>
            </a:pPr>
            <a:r>
              <a:rPr lang="en-US" sz="2400" b="0" i="0" dirty="0">
                <a:solidFill>
                  <a:srgbClr val="0070C0"/>
                </a:solidFill>
                <a:effectLst/>
                <a:latin typeface="Open Sans" panose="020B0606030504020204" pitchFamily="34" charset="0"/>
              </a:rPr>
              <a:t>The sinking fund 01-9180-800007, a contingency line of the general fund has been set up and is ready for our first year's accruals.</a:t>
            </a:r>
          </a:p>
          <a:p>
            <a:pPr marL="342900" indent="-342900">
              <a:buFont typeface="Arial" panose="020B0604020202020204" pitchFamily="34" charset="0"/>
              <a:buChar char="•"/>
            </a:pPr>
            <a:r>
              <a:rPr lang="en-US" sz="2400" b="0" i="0" dirty="0">
                <a:solidFill>
                  <a:srgbClr val="0070C0"/>
                </a:solidFill>
                <a:effectLst/>
                <a:latin typeface="Open Sans" panose="020B0606030504020204" pitchFamily="34" charset="0"/>
              </a:rPr>
              <a:t>Funds freed up from the general fund due to the SRO partnership are available for the sinking fund.</a:t>
            </a:r>
          </a:p>
          <a:p>
            <a:pPr marL="342900" indent="-342900">
              <a:buFont typeface="Arial" panose="020B0604020202020204" pitchFamily="34" charset="0"/>
              <a:buChar char="•"/>
            </a:pPr>
            <a:r>
              <a:rPr lang="en-US" sz="2400" b="0" i="0" dirty="0">
                <a:solidFill>
                  <a:srgbClr val="0070C0"/>
                </a:solidFill>
                <a:effectLst/>
                <a:latin typeface="Open Sans" panose="020B0606030504020204" pitchFamily="34" charset="0"/>
              </a:rPr>
              <a:t>Revenue created by the safety cameras will be available for the sinking fund (Not of course the purpose of the cameras but a useful byproduct). </a:t>
            </a:r>
          </a:p>
          <a:p>
            <a:pPr marL="342900" indent="-342900">
              <a:buFont typeface="Arial" panose="020B0604020202020204" pitchFamily="34" charset="0"/>
              <a:buChar char="•"/>
            </a:pPr>
            <a:r>
              <a:rPr lang="en-US" sz="2400" b="0" i="0" dirty="0">
                <a:solidFill>
                  <a:srgbClr val="0070C0"/>
                </a:solidFill>
                <a:effectLst/>
                <a:latin typeface="Open Sans" panose="020B0606030504020204" pitchFamily="34" charset="0"/>
              </a:rPr>
              <a:t>A review of Newberg city owned property has been undertaken and in a prudent and careful way properties will be examined to see if they can be declared as surplus and sold (or leased) to benefit the sinking fund.</a:t>
            </a:r>
          </a:p>
        </p:txBody>
      </p:sp>
    </p:spTree>
    <p:extLst>
      <p:ext uri="{BB962C8B-B14F-4D97-AF65-F5344CB8AC3E}">
        <p14:creationId xmlns:p14="http://schemas.microsoft.com/office/powerpoint/2010/main" val="1463127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C150911-1F29-4DF5-BFA9-A735335C074A}"/>
              </a:ext>
            </a:extLst>
          </p:cNvPr>
          <p:cNvSpPr>
            <a:spLocks noGrp="1"/>
          </p:cNvSpPr>
          <p:nvPr>
            <p:ph type="sldNum" sz="quarter" idx="12"/>
          </p:nvPr>
        </p:nvSpPr>
        <p:spPr/>
        <p:txBody>
          <a:bodyPr/>
          <a:lstStyle/>
          <a:p>
            <a:fld id="{309DF1A8-A200-604F-B058-8CD62E5DB01A}" type="slidenum">
              <a:rPr lang="en-US" smtClean="0"/>
              <a:t>21</a:t>
            </a:fld>
            <a:endParaRPr lang="en-US"/>
          </a:p>
        </p:txBody>
      </p:sp>
      <p:sp>
        <p:nvSpPr>
          <p:cNvPr id="3" name="TextBox 2">
            <a:extLst>
              <a:ext uri="{FF2B5EF4-FFF2-40B4-BE49-F238E27FC236}">
                <a16:creationId xmlns:a16="http://schemas.microsoft.com/office/drawing/2014/main" id="{F1B93017-79C2-4EFB-A4BE-E8BDC9F3493F}"/>
              </a:ext>
            </a:extLst>
          </p:cNvPr>
          <p:cNvSpPr txBox="1"/>
          <p:nvPr/>
        </p:nvSpPr>
        <p:spPr>
          <a:xfrm>
            <a:off x="607337" y="1012728"/>
            <a:ext cx="10746463" cy="4524315"/>
          </a:xfrm>
          <a:prstGeom prst="rect">
            <a:avLst/>
          </a:prstGeom>
          <a:noFill/>
        </p:spPr>
        <p:txBody>
          <a:bodyPr wrap="square">
            <a:spAutoFit/>
          </a:bodyPr>
          <a:lstStyle/>
          <a:p>
            <a:r>
              <a:rPr lang="en-US" sz="2400" b="1" kern="100" dirty="0">
                <a:effectLst/>
                <a:latin typeface="Open Sans" panose="020B0606030504020204" pitchFamily="34" charset="0"/>
                <a:ea typeface="Open Sans" panose="020B0606030504020204" pitchFamily="34" charset="0"/>
                <a:cs typeface="Open Sans" panose="020B0606030504020204" pitchFamily="34" charset="0"/>
              </a:rPr>
              <a:t>G6 Implement a careful and prudent fiscal policy.</a:t>
            </a:r>
          </a:p>
          <a:p>
            <a:endParaRPr lang="en-US" sz="2400" kern="100" dirty="0">
              <a:effectLst/>
              <a:latin typeface="Open Sans" panose="020B0606030504020204" pitchFamily="34" charset="0"/>
              <a:ea typeface="Open Sans" panose="020B0606030504020204" pitchFamily="34" charset="0"/>
              <a:cs typeface="Open Sans" panose="020B0606030504020204" pitchFamily="34" charset="0"/>
            </a:endParaRPr>
          </a:p>
          <a:p>
            <a:r>
              <a:rPr lang="en-US" sz="2400" b="1" i="0" dirty="0">
                <a:solidFill>
                  <a:srgbClr val="000000"/>
                </a:solidFill>
                <a:effectLst/>
                <a:latin typeface="Open Sans" panose="020B0606030504020204" pitchFamily="34" charset="0"/>
              </a:rPr>
              <a:t>O2. </a:t>
            </a:r>
            <a:r>
              <a:rPr lang="en-US" sz="2400" b="0" i="0" dirty="0">
                <a:solidFill>
                  <a:srgbClr val="000000"/>
                </a:solidFill>
                <a:effectLst/>
                <a:latin typeface="Open Sans" panose="020B0606030504020204" pitchFamily="34" charset="0"/>
              </a:rPr>
              <a:t>Reduce elements of the municipal billing statement.</a:t>
            </a:r>
          </a:p>
          <a:p>
            <a:endParaRPr lang="en-US" sz="2400" b="0" i="0" dirty="0">
              <a:solidFill>
                <a:srgbClr val="000000"/>
              </a:solidFill>
              <a:effectLst/>
              <a:latin typeface="Open Sans" panose="020B0606030504020204" pitchFamily="34" charset="0"/>
            </a:endParaRPr>
          </a:p>
          <a:p>
            <a:r>
              <a:rPr lang="en-US" sz="2400" b="0" i="0" dirty="0">
                <a:solidFill>
                  <a:srgbClr val="0070C0"/>
                </a:solidFill>
                <a:effectLst/>
                <a:latin typeface="Open Sans" panose="020B0606030504020204" pitchFamily="34" charset="0"/>
              </a:rPr>
              <a:t>It is anticipated that the first line item will be removed as soon as the first debt is retired (the communications tower debt).</a:t>
            </a:r>
          </a:p>
          <a:p>
            <a:endParaRPr lang="en-US" sz="2400" b="0" i="0" dirty="0">
              <a:solidFill>
                <a:srgbClr val="000000"/>
              </a:solidFill>
              <a:effectLst/>
              <a:latin typeface="Open Sans" panose="020B0606030504020204" pitchFamily="34" charset="0"/>
            </a:endParaRPr>
          </a:p>
          <a:p>
            <a:r>
              <a:rPr lang="en-US" sz="2400" b="1" i="0" dirty="0">
                <a:solidFill>
                  <a:srgbClr val="000000"/>
                </a:solidFill>
                <a:effectLst/>
                <a:latin typeface="Open Sans" panose="020B0606030504020204" pitchFamily="34" charset="0"/>
              </a:rPr>
              <a:t>O3. </a:t>
            </a:r>
            <a:r>
              <a:rPr lang="en-US" sz="2400" b="0" i="0" dirty="0">
                <a:solidFill>
                  <a:srgbClr val="000000"/>
                </a:solidFill>
                <a:effectLst/>
                <a:latin typeface="Open Sans" panose="020B0606030504020204" pitchFamily="34" charset="0"/>
              </a:rPr>
              <a:t>The city will prudently lower System Development Charge fees.</a:t>
            </a:r>
          </a:p>
          <a:p>
            <a:endParaRPr lang="en-US" sz="2400" b="0" i="0" dirty="0">
              <a:solidFill>
                <a:srgbClr val="000000"/>
              </a:solidFill>
              <a:effectLst/>
              <a:latin typeface="Open Sans" panose="020B0606030504020204" pitchFamily="34" charset="0"/>
            </a:endParaRPr>
          </a:p>
          <a:p>
            <a:r>
              <a:rPr lang="en-US" sz="2400" b="0" i="0" dirty="0">
                <a:solidFill>
                  <a:srgbClr val="0070C0"/>
                </a:solidFill>
                <a:effectLst/>
                <a:latin typeface="Open Sans" panose="020B0606030504020204" pitchFamily="34" charset="0"/>
              </a:rPr>
              <a:t>SDC subcommittee work completed in August of 2023. The SDC reform package work initiated with legislative support from Miller Nash on 9/10/2023.</a:t>
            </a:r>
          </a:p>
        </p:txBody>
      </p:sp>
    </p:spTree>
    <p:extLst>
      <p:ext uri="{BB962C8B-B14F-4D97-AF65-F5344CB8AC3E}">
        <p14:creationId xmlns:p14="http://schemas.microsoft.com/office/powerpoint/2010/main" val="29536051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C150911-1F29-4DF5-BFA9-A735335C074A}"/>
              </a:ext>
            </a:extLst>
          </p:cNvPr>
          <p:cNvSpPr>
            <a:spLocks noGrp="1"/>
          </p:cNvSpPr>
          <p:nvPr>
            <p:ph type="sldNum" sz="quarter" idx="12"/>
          </p:nvPr>
        </p:nvSpPr>
        <p:spPr/>
        <p:txBody>
          <a:bodyPr/>
          <a:lstStyle/>
          <a:p>
            <a:fld id="{309DF1A8-A200-604F-B058-8CD62E5DB01A}" type="slidenum">
              <a:rPr lang="en-US" smtClean="0"/>
              <a:t>22</a:t>
            </a:fld>
            <a:endParaRPr lang="en-US"/>
          </a:p>
        </p:txBody>
      </p:sp>
      <p:sp>
        <p:nvSpPr>
          <p:cNvPr id="3" name="TextBox 2">
            <a:extLst>
              <a:ext uri="{FF2B5EF4-FFF2-40B4-BE49-F238E27FC236}">
                <a16:creationId xmlns:a16="http://schemas.microsoft.com/office/drawing/2014/main" id="{F1B93017-79C2-4EFB-A4BE-E8BDC9F3493F}"/>
              </a:ext>
            </a:extLst>
          </p:cNvPr>
          <p:cNvSpPr txBox="1"/>
          <p:nvPr/>
        </p:nvSpPr>
        <p:spPr>
          <a:xfrm>
            <a:off x="607337" y="1012728"/>
            <a:ext cx="10746463" cy="3785652"/>
          </a:xfrm>
          <a:prstGeom prst="rect">
            <a:avLst/>
          </a:prstGeom>
          <a:noFill/>
        </p:spPr>
        <p:txBody>
          <a:bodyPr wrap="square">
            <a:spAutoFit/>
          </a:bodyPr>
          <a:lstStyle/>
          <a:p>
            <a:r>
              <a:rPr lang="en-US" sz="2400" b="1" kern="100" dirty="0">
                <a:effectLst/>
                <a:latin typeface="Open Sans" panose="020B0606030504020204" pitchFamily="34" charset="0"/>
                <a:ea typeface="Open Sans" panose="020B0606030504020204" pitchFamily="34" charset="0"/>
                <a:cs typeface="Open Sans" panose="020B0606030504020204" pitchFamily="34" charset="0"/>
              </a:rPr>
              <a:t>G6 Implement a careful and prudent fiscal policy.</a:t>
            </a:r>
          </a:p>
          <a:p>
            <a:endParaRPr lang="en-US" sz="2400" kern="100" dirty="0">
              <a:effectLst/>
              <a:latin typeface="Open Sans" panose="020B0606030504020204" pitchFamily="34" charset="0"/>
              <a:ea typeface="Open Sans" panose="020B0606030504020204" pitchFamily="34" charset="0"/>
              <a:cs typeface="Open Sans" panose="020B0606030504020204" pitchFamily="34" charset="0"/>
            </a:endParaRPr>
          </a:p>
          <a:p>
            <a:r>
              <a:rPr lang="en-US" sz="2400" b="1" i="0" dirty="0">
                <a:solidFill>
                  <a:srgbClr val="000000"/>
                </a:solidFill>
                <a:effectLst/>
                <a:latin typeface="Open Sans" panose="020B0606030504020204" pitchFamily="34" charset="0"/>
              </a:rPr>
              <a:t>O4. </a:t>
            </a:r>
            <a:r>
              <a:rPr lang="en-US" sz="2400" i="0" dirty="0">
                <a:solidFill>
                  <a:srgbClr val="000000"/>
                </a:solidFill>
                <a:effectLst/>
                <a:latin typeface="Open Sans" panose="020B0606030504020204" pitchFamily="34" charset="0"/>
              </a:rPr>
              <a:t>Ensure that the city has a long-term financial plan that supports its goals and objectives.</a:t>
            </a:r>
          </a:p>
          <a:p>
            <a:endParaRPr lang="en-US" sz="2400" i="0" dirty="0">
              <a:solidFill>
                <a:srgbClr val="000000"/>
              </a:solidFill>
              <a:effectLst/>
              <a:latin typeface="Open Sans" panose="020B0606030504020204" pitchFamily="34" charset="0"/>
            </a:endParaRPr>
          </a:p>
          <a:p>
            <a:r>
              <a:rPr lang="en-US" sz="2400" i="0" dirty="0">
                <a:solidFill>
                  <a:srgbClr val="0070C0"/>
                </a:solidFill>
                <a:effectLst/>
                <a:latin typeface="Open Sans" panose="020B0606030504020204" pitchFamily="34" charset="0"/>
              </a:rPr>
              <a:t>It is anticipated that the Open Gov software module will be up and running by February of 2023 and this will power the creation of a long-term plan based upon securing our future water needs and debt reduction.</a:t>
            </a:r>
          </a:p>
          <a:p>
            <a:r>
              <a:rPr lang="en-US" sz="2400" i="0" dirty="0">
                <a:solidFill>
                  <a:srgbClr val="000000"/>
                </a:solidFill>
                <a:effectLst/>
                <a:latin typeface="Open Sans" panose="020B0606030504020204" pitchFamily="34" charset="0"/>
              </a:rPr>
              <a:t> </a:t>
            </a:r>
            <a:endParaRPr lang="en-US" sz="2400" i="0" dirty="0">
              <a:solidFill>
                <a:srgbClr val="0070C0"/>
              </a:solidFill>
              <a:effectLst/>
              <a:latin typeface="Open Sans" panose="020B0606030504020204" pitchFamily="34" charset="0"/>
            </a:endParaRPr>
          </a:p>
        </p:txBody>
      </p:sp>
    </p:spTree>
    <p:extLst>
      <p:ext uri="{BB962C8B-B14F-4D97-AF65-F5344CB8AC3E}">
        <p14:creationId xmlns:p14="http://schemas.microsoft.com/office/powerpoint/2010/main" val="41826993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1967B30-6D96-FF49-B198-B62C81E50E42}"/>
              </a:ext>
            </a:extLst>
          </p:cNvPr>
          <p:cNvSpPr>
            <a:spLocks noGrp="1"/>
          </p:cNvSpPr>
          <p:nvPr>
            <p:ph type="sldNum" sz="quarter" idx="12"/>
          </p:nvPr>
        </p:nvSpPr>
        <p:spPr/>
        <p:txBody>
          <a:bodyPr/>
          <a:lstStyle/>
          <a:p>
            <a:fld id="{309DF1A8-A200-604F-B058-8CD62E5DB01A}" type="slidenum">
              <a:rPr lang="en-US" smtClean="0"/>
              <a:t>23</a:t>
            </a:fld>
            <a:endParaRPr lang="en-US"/>
          </a:p>
        </p:txBody>
      </p:sp>
      <p:sp>
        <p:nvSpPr>
          <p:cNvPr id="5" name="TextBox 4">
            <a:extLst>
              <a:ext uri="{FF2B5EF4-FFF2-40B4-BE49-F238E27FC236}">
                <a16:creationId xmlns:a16="http://schemas.microsoft.com/office/drawing/2014/main" id="{03BAA3D2-AA0E-4A70-B3C9-67BD473D0A66}"/>
              </a:ext>
            </a:extLst>
          </p:cNvPr>
          <p:cNvSpPr txBox="1"/>
          <p:nvPr/>
        </p:nvSpPr>
        <p:spPr>
          <a:xfrm>
            <a:off x="534185" y="1277904"/>
            <a:ext cx="10746463" cy="3046988"/>
          </a:xfrm>
          <a:prstGeom prst="rect">
            <a:avLst/>
          </a:prstGeom>
          <a:noFill/>
        </p:spPr>
        <p:txBody>
          <a:bodyPr wrap="square">
            <a:spAutoFit/>
          </a:bodyPr>
          <a:lstStyle/>
          <a:p>
            <a:r>
              <a:rPr lang="en-US" sz="2400" b="1" i="0" dirty="0">
                <a:solidFill>
                  <a:srgbClr val="000000"/>
                </a:solidFill>
                <a:effectLst/>
                <a:latin typeface="Open Sans" panose="020B0606030504020204" pitchFamily="34" charset="0"/>
              </a:rPr>
              <a:t>G7 Increase land availability for housing.</a:t>
            </a:r>
          </a:p>
          <a:p>
            <a:endParaRPr lang="en-US" sz="2400" b="1" i="0" dirty="0">
              <a:solidFill>
                <a:srgbClr val="000000"/>
              </a:solidFill>
              <a:effectLst/>
              <a:latin typeface="Open Sans" panose="020B0606030504020204" pitchFamily="34" charset="0"/>
            </a:endParaRPr>
          </a:p>
          <a:p>
            <a:endParaRPr lang="en-US" sz="2400" b="1" i="0" dirty="0">
              <a:solidFill>
                <a:srgbClr val="000000"/>
              </a:solidFill>
              <a:effectLst/>
              <a:latin typeface="Open Sans" panose="020B0606030504020204" pitchFamily="34" charset="0"/>
            </a:endParaRPr>
          </a:p>
          <a:p>
            <a:r>
              <a:rPr lang="en-US" sz="2400" b="0" i="0" dirty="0">
                <a:solidFill>
                  <a:srgbClr val="0070C0"/>
                </a:solidFill>
                <a:effectLst/>
                <a:latin typeface="Open Sans" panose="020B0606030504020204" pitchFamily="34" charset="0"/>
              </a:rPr>
              <a:t>CM commentary:</a:t>
            </a:r>
          </a:p>
          <a:p>
            <a:r>
              <a:rPr lang="en-US" sz="2400" b="0" i="0" dirty="0">
                <a:solidFill>
                  <a:srgbClr val="0070C0"/>
                </a:solidFill>
                <a:effectLst/>
                <a:latin typeface="Open Sans" panose="020B0606030504020204" pitchFamily="34" charset="0"/>
              </a:rPr>
              <a:t>In this category lie some of our greatest challenges. While work is ongoing many of these sit firmly within state control and we will need to advocate for success in Salem and via the tireless work of our Community Development Division.</a:t>
            </a:r>
          </a:p>
        </p:txBody>
      </p:sp>
    </p:spTree>
    <p:extLst>
      <p:ext uri="{BB962C8B-B14F-4D97-AF65-F5344CB8AC3E}">
        <p14:creationId xmlns:p14="http://schemas.microsoft.com/office/powerpoint/2010/main" val="31914223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DA50F5C-F94C-F54C-A882-E37B9552F11A}"/>
              </a:ext>
            </a:extLst>
          </p:cNvPr>
          <p:cNvSpPr>
            <a:spLocks noGrp="1"/>
          </p:cNvSpPr>
          <p:nvPr>
            <p:ph type="sldNum" sz="quarter" idx="12"/>
          </p:nvPr>
        </p:nvSpPr>
        <p:spPr/>
        <p:txBody>
          <a:bodyPr/>
          <a:lstStyle/>
          <a:p>
            <a:fld id="{309DF1A8-A200-604F-B058-8CD62E5DB01A}" type="slidenum">
              <a:rPr lang="en-US" smtClean="0"/>
              <a:t>24</a:t>
            </a:fld>
            <a:endParaRPr lang="en-US"/>
          </a:p>
        </p:txBody>
      </p:sp>
      <p:sp>
        <p:nvSpPr>
          <p:cNvPr id="3" name="TextBox 2">
            <a:extLst>
              <a:ext uri="{FF2B5EF4-FFF2-40B4-BE49-F238E27FC236}">
                <a16:creationId xmlns:a16="http://schemas.microsoft.com/office/drawing/2014/main" id="{2BC08339-088C-4363-88D4-E094ED83E5C9}"/>
              </a:ext>
            </a:extLst>
          </p:cNvPr>
          <p:cNvSpPr txBox="1"/>
          <p:nvPr/>
        </p:nvSpPr>
        <p:spPr>
          <a:xfrm>
            <a:off x="607337" y="1058448"/>
            <a:ext cx="10746463" cy="4649927"/>
          </a:xfrm>
          <a:prstGeom prst="rect">
            <a:avLst/>
          </a:prstGeom>
          <a:noFill/>
        </p:spPr>
        <p:txBody>
          <a:bodyPr wrap="square">
            <a:spAutoFit/>
          </a:bodyPr>
          <a:lstStyle/>
          <a:p>
            <a:r>
              <a:rPr lang="en-US" sz="2400" b="1"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G7 Increase land availability for housing.</a:t>
            </a:r>
          </a:p>
          <a:p>
            <a:endParaRPr lang="en-US" sz="24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p>
            <a:pPr marL="0" marR="0">
              <a:lnSpc>
                <a:spcPct val="150000"/>
              </a:lnSpc>
              <a:spcBef>
                <a:spcPts val="0"/>
              </a:spcBef>
              <a:spcAft>
                <a:spcPts val="0"/>
              </a:spcAft>
            </a:pPr>
            <a:r>
              <a:rPr lang="en-US" sz="2400" b="1" kern="100" dirty="0">
                <a:effectLst/>
                <a:latin typeface="Open Sans" panose="020B0606030504020204" pitchFamily="34" charset="0"/>
                <a:ea typeface="Open Sans" panose="020B0606030504020204" pitchFamily="34" charset="0"/>
                <a:cs typeface="Open Sans" panose="020B0606030504020204" pitchFamily="34" charset="0"/>
              </a:rPr>
              <a:t>O1</a:t>
            </a:r>
            <a:r>
              <a:rPr lang="en-US" sz="2400" kern="100" dirty="0">
                <a:effectLst/>
                <a:latin typeface="Open Sans" panose="020B0606030504020204" pitchFamily="34" charset="0"/>
                <a:ea typeface="Open Sans" panose="020B0606030504020204" pitchFamily="34" charset="0"/>
                <a:cs typeface="Open Sans" panose="020B0606030504020204" pitchFamily="34" charset="0"/>
              </a:rPr>
              <a:t>. Seek to re-zone small pieces of land inside the city limits from light industrial to residential.</a:t>
            </a:r>
          </a:p>
          <a:p>
            <a:pPr marL="0" marR="0">
              <a:lnSpc>
                <a:spcPct val="150000"/>
              </a:lnSpc>
              <a:spcBef>
                <a:spcPts val="0"/>
              </a:spcBef>
              <a:spcAft>
                <a:spcPts val="0"/>
              </a:spcAft>
            </a:pPr>
            <a:endParaRPr lang="en-US" sz="2400" kern="100" dirty="0">
              <a:effectLst/>
              <a:latin typeface="Open Sans" panose="020B0606030504020204" pitchFamily="34" charset="0"/>
              <a:ea typeface="Open Sans" panose="020B0606030504020204" pitchFamily="34" charset="0"/>
              <a:cs typeface="Open Sans" panose="020B0606030504020204" pitchFamily="34" charset="0"/>
            </a:endParaRPr>
          </a:p>
          <a:p>
            <a:pPr marL="0" marR="0">
              <a:lnSpc>
                <a:spcPct val="150000"/>
              </a:lnSpc>
              <a:spcBef>
                <a:spcPts val="0"/>
              </a:spcBef>
              <a:spcAft>
                <a:spcPts val="0"/>
              </a:spcAft>
            </a:pPr>
            <a:r>
              <a:rPr lang="en-US" sz="2400" kern="100" dirty="0">
                <a:solidFill>
                  <a:srgbClr val="4472C4"/>
                </a:solidFill>
                <a:effectLst/>
                <a:latin typeface="Open Sans" panose="020B0606030504020204" pitchFamily="34" charset="0"/>
                <a:ea typeface="Open Sans" panose="020B0606030504020204" pitchFamily="34" charset="0"/>
                <a:cs typeface="Open Sans" panose="020B0606030504020204" pitchFamily="34" charset="0"/>
              </a:rPr>
              <a:t>Step one is complete, a review of city owned land. A few small parcels available for housing have been identified but no work has been done yet to get construction going. If handled correctly this may raise revenue as well as provide a small amount of affordable housing.</a:t>
            </a:r>
            <a:r>
              <a:rPr lang="en-US" sz="2400" kern="100" dirty="0">
                <a:effectLst/>
                <a:latin typeface="Open Sans" panose="020B0606030504020204" pitchFamily="34" charset="0"/>
                <a:ea typeface="Open Sans" panose="020B0606030504020204" pitchFamily="34" charset="0"/>
                <a:cs typeface="Open Sans" panose="020B0606030504020204" pitchFamily="34" charset="0"/>
              </a:rPr>
              <a:t> </a:t>
            </a:r>
          </a:p>
        </p:txBody>
      </p:sp>
    </p:spTree>
    <p:extLst>
      <p:ext uri="{BB962C8B-B14F-4D97-AF65-F5344CB8AC3E}">
        <p14:creationId xmlns:p14="http://schemas.microsoft.com/office/powerpoint/2010/main" val="14779694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486D717-4AA9-ED43-9363-B815FD385A2C}"/>
              </a:ext>
            </a:extLst>
          </p:cNvPr>
          <p:cNvSpPr>
            <a:spLocks noGrp="1"/>
          </p:cNvSpPr>
          <p:nvPr>
            <p:ph type="sldNum" sz="quarter" idx="12"/>
          </p:nvPr>
        </p:nvSpPr>
        <p:spPr/>
        <p:txBody>
          <a:bodyPr/>
          <a:lstStyle/>
          <a:p>
            <a:fld id="{309DF1A8-A200-604F-B058-8CD62E5DB01A}" type="slidenum">
              <a:rPr lang="en-US" smtClean="0"/>
              <a:t>25</a:t>
            </a:fld>
            <a:endParaRPr lang="en-US"/>
          </a:p>
        </p:txBody>
      </p:sp>
      <p:sp>
        <p:nvSpPr>
          <p:cNvPr id="3" name="TextBox 2">
            <a:extLst>
              <a:ext uri="{FF2B5EF4-FFF2-40B4-BE49-F238E27FC236}">
                <a16:creationId xmlns:a16="http://schemas.microsoft.com/office/drawing/2014/main" id="{76E5707E-7D21-4341-8070-D81E0642F141}"/>
              </a:ext>
            </a:extLst>
          </p:cNvPr>
          <p:cNvSpPr txBox="1"/>
          <p:nvPr/>
        </p:nvSpPr>
        <p:spPr>
          <a:xfrm>
            <a:off x="607337" y="1515648"/>
            <a:ext cx="10746463" cy="4649927"/>
          </a:xfrm>
          <a:prstGeom prst="rect">
            <a:avLst/>
          </a:prstGeom>
          <a:noFill/>
        </p:spPr>
        <p:txBody>
          <a:bodyPr wrap="square">
            <a:spAutoFit/>
          </a:bodyPr>
          <a:lstStyle/>
          <a:p>
            <a:r>
              <a:rPr lang="en-US" sz="2400" b="1" i="0" dirty="0">
                <a:solidFill>
                  <a:srgbClr val="000000"/>
                </a:solidFill>
                <a:effectLst/>
                <a:latin typeface="Open Sans" panose="020B0606030504020204" pitchFamily="34" charset="0"/>
              </a:rPr>
              <a:t>G7 Increase land availability for housing.</a:t>
            </a:r>
          </a:p>
          <a:p>
            <a:endParaRPr lang="en-US" sz="2400" b="0" i="0" dirty="0">
              <a:solidFill>
                <a:srgbClr val="000000"/>
              </a:solidFill>
              <a:effectLst/>
              <a:latin typeface="Open Sans" panose="020B0606030504020204" pitchFamily="34" charset="0"/>
            </a:endParaRPr>
          </a:p>
          <a:p>
            <a:pPr marL="0" marR="0">
              <a:lnSpc>
                <a:spcPct val="150000"/>
              </a:lnSpc>
              <a:spcBef>
                <a:spcPts val="0"/>
              </a:spcBef>
              <a:spcAft>
                <a:spcPts val="0"/>
              </a:spcAft>
            </a:pPr>
            <a:r>
              <a:rPr lang="en-US" sz="2400" b="1" kern="100" dirty="0">
                <a:effectLst/>
                <a:latin typeface="Open Sans" panose="020B0606030504020204" pitchFamily="34" charset="0"/>
                <a:ea typeface="Open Sans" panose="020B0606030504020204" pitchFamily="34" charset="0"/>
                <a:cs typeface="Open Sans" panose="020B0606030504020204" pitchFamily="34" charset="0"/>
              </a:rPr>
              <a:t>O2. </a:t>
            </a:r>
            <a:r>
              <a:rPr lang="en-US" sz="2400" kern="100" dirty="0">
                <a:effectLst/>
                <a:latin typeface="Open Sans" panose="020B0606030504020204" pitchFamily="34" charset="0"/>
                <a:ea typeface="Open Sans" panose="020B0606030504020204" pitchFamily="34" charset="0"/>
                <a:cs typeface="Open Sans" panose="020B0606030504020204" pitchFamily="34" charset="0"/>
              </a:rPr>
              <a:t>Work to bring land into the urban growth boundary to zone for residential purposes within 5 years.</a:t>
            </a:r>
          </a:p>
          <a:p>
            <a:pPr marL="0" marR="0">
              <a:lnSpc>
                <a:spcPct val="150000"/>
              </a:lnSpc>
              <a:spcBef>
                <a:spcPts val="0"/>
              </a:spcBef>
              <a:spcAft>
                <a:spcPts val="0"/>
              </a:spcAft>
            </a:pPr>
            <a:endParaRPr lang="en-US" sz="2400" kern="100" dirty="0">
              <a:effectLst/>
              <a:latin typeface="Open Sans" panose="020B0606030504020204" pitchFamily="34" charset="0"/>
              <a:ea typeface="Open Sans" panose="020B0606030504020204" pitchFamily="34" charset="0"/>
              <a:cs typeface="Open Sans" panose="020B0606030504020204" pitchFamily="34" charset="0"/>
            </a:endParaRPr>
          </a:p>
          <a:p>
            <a:pPr marL="0" marR="0">
              <a:lnSpc>
                <a:spcPct val="150000"/>
              </a:lnSpc>
              <a:spcBef>
                <a:spcPts val="0"/>
              </a:spcBef>
              <a:spcAft>
                <a:spcPts val="0"/>
              </a:spcAft>
            </a:pPr>
            <a:r>
              <a:rPr lang="en-US" sz="2400" kern="100" dirty="0">
                <a:solidFill>
                  <a:srgbClr val="4472C4"/>
                </a:solidFill>
                <a:effectLst/>
                <a:latin typeface="Open Sans" panose="020B0606030504020204" pitchFamily="34" charset="0"/>
                <a:ea typeface="Open Sans" panose="020B0606030504020204" pitchFamily="34" charset="0"/>
                <a:cs typeface="Open Sans" panose="020B0606030504020204" pitchFamily="34" charset="0"/>
              </a:rPr>
              <a:t>After several council presentations in 2023 including at the December 4 council session, council approved the concept of using the sequential Urban Growth Boundary (UGB) process and initiation of the Sequential UGB Process has begun. A long road stretches before us….</a:t>
            </a:r>
            <a:endParaRPr lang="en-US" sz="2400" kern="100" dirty="0">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8066655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C150911-1F29-4DF5-BFA9-A735335C074A}"/>
              </a:ext>
            </a:extLst>
          </p:cNvPr>
          <p:cNvSpPr>
            <a:spLocks noGrp="1"/>
          </p:cNvSpPr>
          <p:nvPr>
            <p:ph type="sldNum" sz="quarter" idx="12"/>
          </p:nvPr>
        </p:nvSpPr>
        <p:spPr/>
        <p:txBody>
          <a:bodyPr/>
          <a:lstStyle/>
          <a:p>
            <a:fld id="{309DF1A8-A200-604F-B058-8CD62E5DB01A}" type="slidenum">
              <a:rPr lang="en-US" smtClean="0"/>
              <a:t>26</a:t>
            </a:fld>
            <a:endParaRPr lang="en-US"/>
          </a:p>
        </p:txBody>
      </p:sp>
      <p:sp>
        <p:nvSpPr>
          <p:cNvPr id="3" name="TextBox 2">
            <a:extLst>
              <a:ext uri="{FF2B5EF4-FFF2-40B4-BE49-F238E27FC236}">
                <a16:creationId xmlns:a16="http://schemas.microsoft.com/office/drawing/2014/main" id="{F1B93017-79C2-4EFB-A4BE-E8BDC9F3493F}"/>
              </a:ext>
            </a:extLst>
          </p:cNvPr>
          <p:cNvSpPr txBox="1"/>
          <p:nvPr/>
        </p:nvSpPr>
        <p:spPr>
          <a:xfrm>
            <a:off x="607337" y="1515648"/>
            <a:ext cx="10746463" cy="2433936"/>
          </a:xfrm>
          <a:prstGeom prst="rect">
            <a:avLst/>
          </a:prstGeom>
          <a:noFill/>
        </p:spPr>
        <p:txBody>
          <a:bodyPr wrap="square">
            <a:spAutoFit/>
          </a:bodyPr>
          <a:lstStyle/>
          <a:p>
            <a:r>
              <a:rPr lang="en-US" sz="2400" b="1"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G7 Increase land availability for housing.</a:t>
            </a:r>
          </a:p>
          <a:p>
            <a:endParaRPr lang="en-US" sz="24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p>
            <a:pPr marL="0" marR="0">
              <a:lnSpc>
                <a:spcPct val="150000"/>
              </a:lnSpc>
              <a:spcBef>
                <a:spcPts val="0"/>
              </a:spcBef>
              <a:spcAft>
                <a:spcPts val="0"/>
              </a:spcAft>
            </a:pPr>
            <a:r>
              <a:rPr lang="en-US" sz="2400" b="1" kern="100" dirty="0">
                <a:effectLst/>
                <a:latin typeface="Open Sans" panose="020B0606030504020204" pitchFamily="34" charset="0"/>
                <a:ea typeface="Open Sans" panose="020B0606030504020204" pitchFamily="34" charset="0"/>
                <a:cs typeface="Open Sans" panose="020B0606030504020204" pitchFamily="34" charset="0"/>
              </a:rPr>
              <a:t>O3. </a:t>
            </a:r>
            <a:r>
              <a:rPr lang="en-US" sz="2400" kern="100" dirty="0">
                <a:effectLst/>
                <a:latin typeface="Open Sans" panose="020B0606030504020204" pitchFamily="34" charset="0"/>
                <a:ea typeface="Open Sans" panose="020B0606030504020204" pitchFamily="34" charset="0"/>
                <a:cs typeface="Open Sans" panose="020B0606030504020204" pitchFamily="34" charset="0"/>
              </a:rPr>
              <a:t>Look at annexation opportunities.</a:t>
            </a:r>
          </a:p>
          <a:p>
            <a:pPr marL="0" marR="0">
              <a:lnSpc>
                <a:spcPct val="150000"/>
              </a:lnSpc>
              <a:spcBef>
                <a:spcPts val="0"/>
              </a:spcBef>
              <a:spcAft>
                <a:spcPts val="0"/>
              </a:spcAft>
            </a:pPr>
            <a:endParaRPr lang="en-US" sz="2400" kern="100" dirty="0">
              <a:effectLst/>
              <a:latin typeface="Open Sans" panose="020B0606030504020204" pitchFamily="34" charset="0"/>
              <a:ea typeface="Open Sans" panose="020B0606030504020204" pitchFamily="34" charset="0"/>
              <a:cs typeface="Open Sans" panose="020B0606030504020204" pitchFamily="34" charset="0"/>
            </a:endParaRPr>
          </a:p>
          <a:p>
            <a:pPr marL="0" marR="0">
              <a:lnSpc>
                <a:spcPct val="150000"/>
              </a:lnSpc>
              <a:spcBef>
                <a:spcPts val="0"/>
              </a:spcBef>
              <a:spcAft>
                <a:spcPts val="0"/>
              </a:spcAft>
            </a:pPr>
            <a:r>
              <a:rPr lang="en-US" sz="2400" kern="100" dirty="0">
                <a:solidFill>
                  <a:srgbClr val="4472C4"/>
                </a:solidFill>
                <a:effectLst/>
                <a:latin typeface="Open Sans" panose="020B0606030504020204" pitchFamily="34" charset="0"/>
                <a:ea typeface="Open Sans" panose="020B0606030504020204" pitchFamily="34" charset="0"/>
                <a:cs typeface="Open Sans" panose="020B0606030504020204" pitchFamily="34" charset="0"/>
              </a:rPr>
              <a:t>Always alert only the </a:t>
            </a:r>
            <a:r>
              <a:rPr lang="en-US" sz="2400" kern="100" dirty="0" err="1">
                <a:solidFill>
                  <a:srgbClr val="4472C4"/>
                </a:solidFill>
                <a:effectLst/>
                <a:latin typeface="Open Sans" panose="020B0606030504020204" pitchFamily="34" charset="0"/>
                <a:ea typeface="Open Sans" panose="020B0606030504020204" pitchFamily="34" charset="0"/>
                <a:cs typeface="Open Sans" panose="020B0606030504020204" pitchFamily="34" charset="0"/>
              </a:rPr>
              <a:t>Bellair's</a:t>
            </a:r>
            <a:r>
              <a:rPr lang="en-US" sz="2400" kern="100" dirty="0">
                <a:solidFill>
                  <a:srgbClr val="4472C4"/>
                </a:solidFill>
                <a:effectLst/>
                <a:latin typeface="Open Sans" panose="020B0606030504020204" pitchFamily="34" charset="0"/>
                <a:ea typeface="Open Sans" panose="020B0606030504020204" pitchFamily="34" charset="0"/>
                <a:cs typeface="Open Sans" panose="020B0606030504020204" pitchFamily="34" charset="0"/>
              </a:rPr>
              <a:t> concept has presented itself as yet.</a:t>
            </a:r>
            <a:endParaRPr lang="en-US" sz="2400" kern="100" dirty="0">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2582370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968E8-DAD7-435F-BE19-756FC2196C93}"/>
              </a:ext>
            </a:extLst>
          </p:cNvPr>
          <p:cNvSpPr>
            <a:spLocks noGrp="1"/>
          </p:cNvSpPr>
          <p:nvPr>
            <p:ph type="title"/>
          </p:nvPr>
        </p:nvSpPr>
        <p:spPr>
          <a:xfrm>
            <a:off x="682752" y="1570641"/>
            <a:ext cx="10515600" cy="1325563"/>
          </a:xfrm>
        </p:spPr>
        <p:txBody>
          <a:bodyPr/>
          <a:lstStyle/>
          <a:p>
            <a:pPr algn="ctr"/>
            <a:r>
              <a:rPr lang="en-US" dirty="0"/>
              <a:t>So that’s it for our review of the council goals victories of the year!</a:t>
            </a:r>
          </a:p>
        </p:txBody>
      </p:sp>
      <p:sp>
        <p:nvSpPr>
          <p:cNvPr id="5" name="Slide Number Placeholder 4">
            <a:extLst>
              <a:ext uri="{FF2B5EF4-FFF2-40B4-BE49-F238E27FC236}">
                <a16:creationId xmlns:a16="http://schemas.microsoft.com/office/drawing/2014/main" id="{CF1E7F72-DE96-4C74-8990-9B04B091891B}"/>
              </a:ext>
            </a:extLst>
          </p:cNvPr>
          <p:cNvSpPr>
            <a:spLocks noGrp="1"/>
          </p:cNvSpPr>
          <p:nvPr>
            <p:ph type="sldNum" sz="quarter" idx="12"/>
          </p:nvPr>
        </p:nvSpPr>
        <p:spPr/>
        <p:txBody>
          <a:bodyPr/>
          <a:lstStyle/>
          <a:p>
            <a:fld id="{309DF1A8-A200-604F-B058-8CD62E5DB01A}" type="slidenum">
              <a:rPr lang="en-US" smtClean="0"/>
              <a:t>27</a:t>
            </a:fld>
            <a:endParaRPr lang="en-US"/>
          </a:p>
        </p:txBody>
      </p:sp>
      <p:sp>
        <p:nvSpPr>
          <p:cNvPr id="6" name="TextBox 5">
            <a:extLst>
              <a:ext uri="{FF2B5EF4-FFF2-40B4-BE49-F238E27FC236}">
                <a16:creationId xmlns:a16="http://schemas.microsoft.com/office/drawing/2014/main" id="{A1906E7D-7E54-42E1-95F0-EACB075EB24C}"/>
              </a:ext>
            </a:extLst>
          </p:cNvPr>
          <p:cNvSpPr txBox="1"/>
          <p:nvPr/>
        </p:nvSpPr>
        <p:spPr>
          <a:xfrm>
            <a:off x="1830014" y="3327202"/>
            <a:ext cx="7897826" cy="1384995"/>
          </a:xfrm>
          <a:prstGeom prst="rect">
            <a:avLst/>
          </a:prstGeom>
          <a:noFill/>
        </p:spPr>
        <p:txBody>
          <a:bodyPr wrap="square" rtlCol="0">
            <a:spAutoFit/>
          </a:bodyPr>
          <a:lstStyle/>
          <a:p>
            <a:pPr algn="ctr"/>
            <a:r>
              <a:rPr lang="en-US" sz="2800" dirty="0"/>
              <a:t>It's been hard work but very fruitful.</a:t>
            </a:r>
          </a:p>
          <a:p>
            <a:pPr algn="ctr"/>
            <a:endParaRPr lang="en-US" sz="2800" dirty="0"/>
          </a:p>
          <a:p>
            <a:pPr algn="ctr"/>
            <a:r>
              <a:rPr lang="en-US" sz="2800" dirty="0"/>
              <a:t>Questions?</a:t>
            </a:r>
          </a:p>
        </p:txBody>
      </p:sp>
    </p:spTree>
    <p:extLst>
      <p:ext uri="{BB962C8B-B14F-4D97-AF65-F5344CB8AC3E}">
        <p14:creationId xmlns:p14="http://schemas.microsoft.com/office/powerpoint/2010/main" val="1226908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DA50F5C-F94C-F54C-A882-E37B9552F11A}"/>
              </a:ext>
            </a:extLst>
          </p:cNvPr>
          <p:cNvSpPr>
            <a:spLocks noGrp="1"/>
          </p:cNvSpPr>
          <p:nvPr>
            <p:ph type="sldNum" sz="quarter" idx="12"/>
          </p:nvPr>
        </p:nvSpPr>
        <p:spPr/>
        <p:txBody>
          <a:bodyPr/>
          <a:lstStyle/>
          <a:p>
            <a:fld id="{309DF1A8-A200-604F-B058-8CD62E5DB01A}" type="slidenum">
              <a:rPr lang="en-US" smtClean="0"/>
              <a:t>3</a:t>
            </a:fld>
            <a:endParaRPr lang="en-US"/>
          </a:p>
        </p:txBody>
      </p:sp>
      <p:sp>
        <p:nvSpPr>
          <p:cNvPr id="3" name="TextBox 2">
            <a:extLst>
              <a:ext uri="{FF2B5EF4-FFF2-40B4-BE49-F238E27FC236}">
                <a16:creationId xmlns:a16="http://schemas.microsoft.com/office/drawing/2014/main" id="{2BC08339-088C-4363-88D4-E094ED83E5C9}"/>
              </a:ext>
            </a:extLst>
          </p:cNvPr>
          <p:cNvSpPr txBox="1"/>
          <p:nvPr/>
        </p:nvSpPr>
        <p:spPr>
          <a:xfrm>
            <a:off x="607337" y="1515648"/>
            <a:ext cx="10746463" cy="4401205"/>
          </a:xfrm>
          <a:prstGeom prst="rect">
            <a:avLst/>
          </a:prstGeom>
          <a:noFill/>
        </p:spPr>
        <p:txBody>
          <a:bodyPr wrap="square">
            <a:spAutoFit/>
          </a:bodyPr>
          <a:lstStyle/>
          <a:p>
            <a:r>
              <a:rPr lang="en-US" sz="2800" b="0" i="0" dirty="0">
                <a:solidFill>
                  <a:srgbClr val="000000"/>
                </a:solidFill>
                <a:effectLst/>
                <a:latin typeface="Open Sans" panose="020B0606030504020204" pitchFamily="34" charset="0"/>
              </a:rPr>
              <a:t>G1 Create and maintain a high level of customer service.</a:t>
            </a:r>
          </a:p>
          <a:p>
            <a:endParaRPr lang="en-US" sz="2800" b="0" i="0" dirty="0">
              <a:solidFill>
                <a:srgbClr val="000000"/>
              </a:solidFill>
              <a:effectLst/>
              <a:latin typeface="Open Sans" panose="020B0606030504020204" pitchFamily="34" charset="0"/>
            </a:endParaRPr>
          </a:p>
          <a:p>
            <a:r>
              <a:rPr lang="en-US" sz="2800" b="0" i="0" dirty="0">
                <a:solidFill>
                  <a:srgbClr val="0070C0"/>
                </a:solidFill>
                <a:effectLst/>
                <a:latin typeface="Open Sans" panose="020B0606030504020204" pitchFamily="34" charset="0"/>
              </a:rPr>
              <a:t>CM commentary:</a:t>
            </a:r>
          </a:p>
          <a:p>
            <a:endParaRPr lang="en-US" sz="2800" b="0" i="0" dirty="0">
              <a:solidFill>
                <a:srgbClr val="0070C0"/>
              </a:solidFill>
              <a:effectLst/>
              <a:latin typeface="Open Sans" panose="020B0606030504020204" pitchFamily="34" charset="0"/>
            </a:endParaRPr>
          </a:p>
          <a:p>
            <a:r>
              <a:rPr lang="en-US" sz="2800" b="0" i="0" dirty="0">
                <a:solidFill>
                  <a:srgbClr val="0070C0"/>
                </a:solidFill>
                <a:effectLst/>
                <a:latin typeface="Open Sans" panose="020B0606030504020204" pitchFamily="34" charset="0"/>
              </a:rPr>
              <a:t>This bundle of objectives includes ones that can be completed in a set period of time and ones that will be ongoing in nature. </a:t>
            </a:r>
          </a:p>
          <a:p>
            <a:endParaRPr lang="en-US" sz="2800" dirty="0">
              <a:solidFill>
                <a:srgbClr val="0070C0"/>
              </a:solidFill>
              <a:latin typeface="Open Sans" panose="020B0606030504020204" pitchFamily="34" charset="0"/>
            </a:endParaRPr>
          </a:p>
          <a:p>
            <a:r>
              <a:rPr lang="en-US" sz="2800" b="0" i="0" dirty="0">
                <a:solidFill>
                  <a:srgbClr val="0070C0"/>
                </a:solidFill>
                <a:effectLst/>
                <a:latin typeface="Open Sans" panose="020B0606030504020204" pitchFamily="34" charset="0"/>
              </a:rPr>
              <a:t>There are tangible steps that we can undertake to enhance customer service, and these are underway with step one being a published customer service standard.</a:t>
            </a:r>
          </a:p>
        </p:txBody>
      </p:sp>
    </p:spTree>
    <p:extLst>
      <p:ext uri="{BB962C8B-B14F-4D97-AF65-F5344CB8AC3E}">
        <p14:creationId xmlns:p14="http://schemas.microsoft.com/office/powerpoint/2010/main" val="3016880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486D717-4AA9-ED43-9363-B815FD385A2C}"/>
              </a:ext>
            </a:extLst>
          </p:cNvPr>
          <p:cNvSpPr>
            <a:spLocks noGrp="1"/>
          </p:cNvSpPr>
          <p:nvPr>
            <p:ph type="sldNum" sz="quarter" idx="12"/>
          </p:nvPr>
        </p:nvSpPr>
        <p:spPr/>
        <p:txBody>
          <a:bodyPr/>
          <a:lstStyle/>
          <a:p>
            <a:fld id="{309DF1A8-A200-604F-B058-8CD62E5DB01A}" type="slidenum">
              <a:rPr lang="en-US" smtClean="0"/>
              <a:t>4</a:t>
            </a:fld>
            <a:endParaRPr lang="en-US"/>
          </a:p>
        </p:txBody>
      </p:sp>
      <p:sp>
        <p:nvSpPr>
          <p:cNvPr id="3" name="TextBox 2">
            <a:extLst>
              <a:ext uri="{FF2B5EF4-FFF2-40B4-BE49-F238E27FC236}">
                <a16:creationId xmlns:a16="http://schemas.microsoft.com/office/drawing/2014/main" id="{76E5707E-7D21-4341-8070-D81E0642F141}"/>
              </a:ext>
            </a:extLst>
          </p:cNvPr>
          <p:cNvSpPr txBox="1"/>
          <p:nvPr/>
        </p:nvSpPr>
        <p:spPr>
          <a:xfrm>
            <a:off x="607337" y="1515648"/>
            <a:ext cx="10746463" cy="4649927"/>
          </a:xfrm>
          <a:prstGeom prst="rect">
            <a:avLst/>
          </a:prstGeom>
          <a:noFill/>
        </p:spPr>
        <p:txBody>
          <a:bodyPr wrap="square">
            <a:spAutoFit/>
          </a:bodyPr>
          <a:lstStyle/>
          <a:p>
            <a:r>
              <a:rPr lang="en-US" sz="2400" b="1" kern="100" dirty="0">
                <a:effectLst/>
                <a:latin typeface="Open Sans" panose="020B0606030504020204" pitchFamily="34" charset="0"/>
                <a:ea typeface="Open Sans" panose="020B0606030504020204" pitchFamily="34" charset="0"/>
                <a:cs typeface="Open Sans" panose="020B0606030504020204" pitchFamily="34" charset="0"/>
              </a:rPr>
              <a:t>G1 Create and maintain a high level of customer service.</a:t>
            </a:r>
          </a:p>
          <a:p>
            <a:endParaRPr lang="en-US" sz="2400" kern="100" dirty="0">
              <a:effectLst/>
              <a:latin typeface="Open Sans" panose="020B0606030504020204" pitchFamily="34" charset="0"/>
              <a:ea typeface="Open Sans" panose="020B0606030504020204" pitchFamily="34" charset="0"/>
              <a:cs typeface="Open Sans" panose="020B0606030504020204" pitchFamily="34" charset="0"/>
            </a:endParaRPr>
          </a:p>
          <a:p>
            <a:pPr marL="0" marR="0">
              <a:lnSpc>
                <a:spcPct val="150000"/>
              </a:lnSpc>
              <a:spcBef>
                <a:spcPts val="0"/>
              </a:spcBef>
              <a:spcAft>
                <a:spcPts val="0"/>
              </a:spcAft>
            </a:pPr>
            <a:r>
              <a:rPr lang="en-US" sz="2400" b="1" kern="100" dirty="0">
                <a:effectLst/>
                <a:latin typeface="Open Sans" panose="020B0606030504020204" pitchFamily="34" charset="0"/>
                <a:ea typeface="Open Sans" panose="020B0606030504020204" pitchFamily="34" charset="0"/>
                <a:cs typeface="Open Sans" panose="020B0606030504020204" pitchFamily="34" charset="0"/>
              </a:rPr>
              <a:t>O1. </a:t>
            </a:r>
            <a:r>
              <a:rPr lang="en-US" sz="2400" kern="100" dirty="0">
                <a:effectLst/>
                <a:latin typeface="Open Sans" panose="020B0606030504020204" pitchFamily="34" charset="0"/>
                <a:ea typeface="Open Sans" panose="020B0606030504020204" pitchFamily="34" charset="0"/>
                <a:cs typeface="Open Sans" panose="020B0606030504020204" pitchFamily="34" charset="0"/>
              </a:rPr>
              <a:t>Improve customer service in all departments.</a:t>
            </a:r>
          </a:p>
          <a:p>
            <a:pPr marL="0" marR="0">
              <a:lnSpc>
                <a:spcPct val="150000"/>
              </a:lnSpc>
              <a:spcBef>
                <a:spcPts val="0"/>
              </a:spcBef>
              <a:spcAft>
                <a:spcPts val="0"/>
              </a:spcAft>
            </a:pPr>
            <a:r>
              <a:rPr lang="en-US" sz="2400" kern="100" dirty="0">
                <a:solidFill>
                  <a:srgbClr val="4472C4"/>
                </a:solidFill>
                <a:effectLst/>
                <a:latin typeface="Open Sans" panose="020B0606030504020204" pitchFamily="34" charset="0"/>
                <a:ea typeface="Open Sans" panose="020B0606030504020204" pitchFamily="34" charset="0"/>
                <a:cs typeface="Open Sans" panose="020B0606030504020204" pitchFamily="34" charset="0"/>
              </a:rPr>
              <a:t>Objective one is aspirational and will be an ongoing objective far into the future. </a:t>
            </a:r>
            <a:endParaRPr lang="en-US" sz="2400" kern="100" dirty="0">
              <a:effectLst/>
              <a:latin typeface="Open Sans" panose="020B0606030504020204" pitchFamily="34" charset="0"/>
              <a:ea typeface="Open Sans" panose="020B0606030504020204" pitchFamily="34" charset="0"/>
              <a:cs typeface="Open Sans" panose="020B0606030504020204" pitchFamily="34" charset="0"/>
            </a:endParaRPr>
          </a:p>
          <a:p>
            <a:pPr marL="0" marR="0">
              <a:lnSpc>
                <a:spcPct val="150000"/>
              </a:lnSpc>
              <a:spcBef>
                <a:spcPts val="0"/>
              </a:spcBef>
              <a:spcAft>
                <a:spcPts val="0"/>
              </a:spcAft>
            </a:pPr>
            <a:r>
              <a:rPr lang="en-US" sz="2400" kern="100" dirty="0">
                <a:solidFill>
                  <a:srgbClr val="4472C4"/>
                </a:solidFill>
                <a:effectLst/>
                <a:latin typeface="Open Sans" panose="020B0606030504020204" pitchFamily="34" charset="0"/>
                <a:ea typeface="Open Sans" panose="020B0606030504020204" pitchFamily="34" charset="0"/>
                <a:cs typeface="Open Sans" panose="020B0606030504020204" pitchFamily="34" charset="0"/>
              </a:rPr>
              <a:t> </a:t>
            </a:r>
            <a:endParaRPr lang="en-US" sz="2400" kern="100" dirty="0">
              <a:effectLst/>
              <a:latin typeface="Open Sans" panose="020B0606030504020204" pitchFamily="34" charset="0"/>
              <a:ea typeface="Open Sans" panose="020B0606030504020204" pitchFamily="34" charset="0"/>
              <a:cs typeface="Open Sans" panose="020B0606030504020204" pitchFamily="34" charset="0"/>
            </a:endParaRPr>
          </a:p>
          <a:p>
            <a:pPr marL="0" marR="0">
              <a:lnSpc>
                <a:spcPct val="150000"/>
              </a:lnSpc>
              <a:spcBef>
                <a:spcPts val="0"/>
              </a:spcBef>
              <a:spcAft>
                <a:spcPts val="0"/>
              </a:spcAft>
            </a:pPr>
            <a:r>
              <a:rPr lang="en-US" sz="2400" b="1" kern="100" dirty="0">
                <a:effectLst/>
                <a:latin typeface="Open Sans" panose="020B0606030504020204" pitchFamily="34" charset="0"/>
                <a:ea typeface="Open Sans" panose="020B0606030504020204" pitchFamily="34" charset="0"/>
                <a:cs typeface="Open Sans" panose="020B0606030504020204" pitchFamily="34" charset="0"/>
              </a:rPr>
              <a:t>O2. </a:t>
            </a:r>
            <a:r>
              <a:rPr lang="en-US" sz="2400" kern="100" dirty="0">
                <a:effectLst/>
                <a:latin typeface="Open Sans" panose="020B0606030504020204" pitchFamily="34" charset="0"/>
                <a:ea typeface="Open Sans" panose="020B0606030504020204" pitchFamily="34" charset="0"/>
                <a:cs typeface="Open Sans" panose="020B0606030504020204" pitchFamily="34" charset="0"/>
              </a:rPr>
              <a:t>Streamline the process for issuing building permits.</a:t>
            </a:r>
          </a:p>
          <a:p>
            <a:pPr marL="0" marR="0">
              <a:lnSpc>
                <a:spcPct val="150000"/>
              </a:lnSpc>
              <a:spcBef>
                <a:spcPts val="0"/>
              </a:spcBef>
              <a:spcAft>
                <a:spcPts val="0"/>
              </a:spcAft>
            </a:pPr>
            <a:r>
              <a:rPr lang="en-US" sz="2400" kern="100" dirty="0">
                <a:solidFill>
                  <a:srgbClr val="4472C4"/>
                </a:solidFill>
                <a:effectLst/>
                <a:latin typeface="Open Sans" panose="020B0606030504020204" pitchFamily="34" charset="0"/>
                <a:ea typeface="Open Sans" panose="020B0606030504020204" pitchFamily="34" charset="0"/>
                <a:cs typeface="Open Sans" panose="020B0606030504020204" pitchFamily="34" charset="0"/>
              </a:rPr>
              <a:t>Objective two is under discussion with CDD staff right now and we expect the new director to tackle this as a high priority. </a:t>
            </a:r>
            <a:endParaRPr lang="en-US" sz="2400" kern="100" dirty="0">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59654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C150911-1F29-4DF5-BFA9-A735335C074A}"/>
              </a:ext>
            </a:extLst>
          </p:cNvPr>
          <p:cNvSpPr>
            <a:spLocks noGrp="1"/>
          </p:cNvSpPr>
          <p:nvPr>
            <p:ph type="sldNum" sz="quarter" idx="12"/>
          </p:nvPr>
        </p:nvSpPr>
        <p:spPr/>
        <p:txBody>
          <a:bodyPr/>
          <a:lstStyle/>
          <a:p>
            <a:fld id="{309DF1A8-A200-604F-B058-8CD62E5DB01A}" type="slidenum">
              <a:rPr lang="en-US" smtClean="0"/>
              <a:t>5</a:t>
            </a:fld>
            <a:endParaRPr lang="en-US"/>
          </a:p>
        </p:txBody>
      </p:sp>
      <p:sp>
        <p:nvSpPr>
          <p:cNvPr id="3" name="TextBox 2">
            <a:extLst>
              <a:ext uri="{FF2B5EF4-FFF2-40B4-BE49-F238E27FC236}">
                <a16:creationId xmlns:a16="http://schemas.microsoft.com/office/drawing/2014/main" id="{F1B93017-79C2-4EFB-A4BE-E8BDC9F3493F}"/>
              </a:ext>
            </a:extLst>
          </p:cNvPr>
          <p:cNvSpPr txBox="1"/>
          <p:nvPr/>
        </p:nvSpPr>
        <p:spPr>
          <a:xfrm>
            <a:off x="393193" y="939576"/>
            <a:ext cx="11658600" cy="5293757"/>
          </a:xfrm>
          <a:prstGeom prst="rect">
            <a:avLst/>
          </a:prstGeom>
          <a:noFill/>
        </p:spPr>
        <p:txBody>
          <a:bodyPr wrap="square">
            <a:spAutoFit/>
          </a:bodyPr>
          <a:lstStyle/>
          <a:p>
            <a:r>
              <a:rPr lang="en-US" sz="2800" b="1" i="0" dirty="0">
                <a:solidFill>
                  <a:srgbClr val="000000"/>
                </a:solidFill>
                <a:effectLst/>
                <a:latin typeface="Open Sans" panose="020B0606030504020204" pitchFamily="34" charset="0"/>
              </a:rPr>
              <a:t>O3</a:t>
            </a:r>
            <a:r>
              <a:rPr lang="en-US" sz="2800" b="0" i="0" dirty="0">
                <a:solidFill>
                  <a:srgbClr val="000000"/>
                </a:solidFill>
                <a:effectLst/>
                <a:latin typeface="Open Sans" panose="020B0606030504020204" pitchFamily="34" charset="0"/>
              </a:rPr>
              <a:t>. Create a team to involve engineering and planning in regular simultaneous review work.</a:t>
            </a:r>
          </a:p>
          <a:p>
            <a:endParaRPr lang="en-US" sz="1000" b="0" i="0" dirty="0">
              <a:solidFill>
                <a:srgbClr val="000000"/>
              </a:solidFill>
              <a:effectLst/>
              <a:latin typeface="Open Sans" panose="020B0606030504020204" pitchFamily="34" charset="0"/>
            </a:endParaRPr>
          </a:p>
          <a:p>
            <a:r>
              <a:rPr lang="en-US" sz="2800" b="0" i="0" dirty="0">
                <a:solidFill>
                  <a:srgbClr val="0070C0"/>
                </a:solidFill>
                <a:effectLst/>
                <a:latin typeface="Open Sans" panose="020B0606030504020204" pitchFamily="34" charset="0"/>
              </a:rPr>
              <a:t>Objective three is complete. In person meetings initiated in September of 2023 and occur weekly as a new standard part of both departments workflow.</a:t>
            </a:r>
          </a:p>
          <a:p>
            <a:endParaRPr lang="en-US" sz="1000" b="0" i="0" dirty="0">
              <a:solidFill>
                <a:srgbClr val="000000"/>
              </a:solidFill>
              <a:effectLst/>
              <a:latin typeface="Open Sans" panose="020B0606030504020204" pitchFamily="34" charset="0"/>
            </a:endParaRPr>
          </a:p>
          <a:p>
            <a:r>
              <a:rPr lang="en-US" sz="2800" b="1" i="0" dirty="0">
                <a:solidFill>
                  <a:srgbClr val="000000"/>
                </a:solidFill>
                <a:effectLst/>
                <a:latin typeface="Open Sans" panose="020B0606030504020204" pitchFamily="34" charset="0"/>
              </a:rPr>
              <a:t>O4. </a:t>
            </a:r>
            <a:r>
              <a:rPr lang="en-US" sz="2800" b="0" i="0" dirty="0">
                <a:solidFill>
                  <a:srgbClr val="000000"/>
                </a:solidFill>
                <a:effectLst/>
                <a:latin typeface="Open Sans" panose="020B0606030504020204" pitchFamily="34" charset="0"/>
              </a:rPr>
              <a:t>Publish a customer service standard with a measurement system.</a:t>
            </a:r>
          </a:p>
          <a:p>
            <a:endParaRPr lang="en-US" sz="1000" b="0" i="0" dirty="0">
              <a:solidFill>
                <a:srgbClr val="000000"/>
              </a:solidFill>
              <a:effectLst/>
              <a:latin typeface="Open Sans" panose="020B0606030504020204" pitchFamily="34" charset="0"/>
            </a:endParaRPr>
          </a:p>
          <a:p>
            <a:r>
              <a:rPr lang="en-US" sz="2800" b="0" i="0" dirty="0">
                <a:solidFill>
                  <a:srgbClr val="0070C0"/>
                </a:solidFill>
                <a:effectLst/>
                <a:latin typeface="Open Sans" panose="020B0606030504020204" pitchFamily="34" charset="0"/>
              </a:rPr>
              <a:t>Objective four (version 1) is complete and will be coming before council in January. Customer service manual drafting began in May of 2023. Many of the metrics are linked to delivery times for various communications channels.</a:t>
            </a:r>
            <a:endParaRPr lang="en-US" sz="2800" dirty="0">
              <a:solidFill>
                <a:srgbClr val="0070C0"/>
              </a:solidFill>
            </a:endParaRPr>
          </a:p>
        </p:txBody>
      </p:sp>
    </p:spTree>
    <p:extLst>
      <p:ext uri="{BB962C8B-B14F-4D97-AF65-F5344CB8AC3E}">
        <p14:creationId xmlns:p14="http://schemas.microsoft.com/office/powerpoint/2010/main" val="18146794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1967B30-6D96-FF49-B198-B62C81E50E42}"/>
              </a:ext>
            </a:extLst>
          </p:cNvPr>
          <p:cNvSpPr>
            <a:spLocks noGrp="1"/>
          </p:cNvSpPr>
          <p:nvPr>
            <p:ph type="sldNum" sz="quarter" idx="12"/>
          </p:nvPr>
        </p:nvSpPr>
        <p:spPr/>
        <p:txBody>
          <a:bodyPr/>
          <a:lstStyle/>
          <a:p>
            <a:fld id="{309DF1A8-A200-604F-B058-8CD62E5DB01A}" type="slidenum">
              <a:rPr lang="en-US" smtClean="0"/>
              <a:t>6</a:t>
            </a:fld>
            <a:endParaRPr lang="en-US"/>
          </a:p>
        </p:txBody>
      </p:sp>
      <p:sp>
        <p:nvSpPr>
          <p:cNvPr id="5" name="TextBox 4">
            <a:extLst>
              <a:ext uri="{FF2B5EF4-FFF2-40B4-BE49-F238E27FC236}">
                <a16:creationId xmlns:a16="http://schemas.microsoft.com/office/drawing/2014/main" id="{03BAA3D2-AA0E-4A70-B3C9-67BD473D0A66}"/>
              </a:ext>
            </a:extLst>
          </p:cNvPr>
          <p:cNvSpPr txBox="1"/>
          <p:nvPr/>
        </p:nvSpPr>
        <p:spPr>
          <a:xfrm>
            <a:off x="607337" y="1149888"/>
            <a:ext cx="10746463" cy="3785652"/>
          </a:xfrm>
          <a:prstGeom prst="rect">
            <a:avLst/>
          </a:prstGeom>
          <a:noFill/>
        </p:spPr>
        <p:txBody>
          <a:bodyPr wrap="square">
            <a:spAutoFit/>
          </a:bodyPr>
          <a:lstStyle/>
          <a:p>
            <a:r>
              <a:rPr lang="en-US" sz="2400" b="1" i="0" dirty="0">
                <a:solidFill>
                  <a:srgbClr val="000000"/>
                </a:solidFill>
                <a:effectLst/>
                <a:latin typeface="Open Sans" panose="020B0606030504020204" pitchFamily="34" charset="0"/>
              </a:rPr>
              <a:t>G2 Identify industrial land and attract employers to encourage family wage jobs.</a:t>
            </a:r>
          </a:p>
          <a:p>
            <a:endParaRPr lang="en-US" sz="2400" b="0" i="0" dirty="0">
              <a:solidFill>
                <a:srgbClr val="000000"/>
              </a:solidFill>
              <a:effectLst/>
              <a:latin typeface="Open Sans" panose="020B0606030504020204" pitchFamily="34" charset="0"/>
            </a:endParaRPr>
          </a:p>
          <a:p>
            <a:r>
              <a:rPr lang="en-US" sz="2400" b="0" i="0" dirty="0">
                <a:solidFill>
                  <a:srgbClr val="0070C0"/>
                </a:solidFill>
                <a:effectLst/>
                <a:latin typeface="Open Sans" panose="020B0606030504020204" pitchFamily="34" charset="0"/>
              </a:rPr>
              <a:t>CM commentary:</a:t>
            </a:r>
          </a:p>
          <a:p>
            <a:r>
              <a:rPr lang="en-US" sz="2400" b="0" i="0" dirty="0">
                <a:solidFill>
                  <a:srgbClr val="0070C0"/>
                </a:solidFill>
                <a:effectLst/>
                <a:latin typeface="Open Sans" panose="020B0606030504020204" pitchFamily="34" charset="0"/>
              </a:rPr>
              <a:t>This bundle of objectives include ones that are under the city of Newberg’s control and others that will require approval of state agencies. </a:t>
            </a:r>
          </a:p>
          <a:p>
            <a:endParaRPr lang="en-US" sz="2400" dirty="0">
              <a:solidFill>
                <a:srgbClr val="0070C0"/>
              </a:solidFill>
              <a:latin typeface="Open Sans" panose="020B0606030504020204" pitchFamily="34" charset="0"/>
            </a:endParaRPr>
          </a:p>
          <a:p>
            <a:r>
              <a:rPr lang="en-US" sz="2400" b="0" i="0" dirty="0">
                <a:solidFill>
                  <a:srgbClr val="0070C0"/>
                </a:solidFill>
                <a:effectLst/>
                <a:latin typeface="Open Sans" panose="020B0606030504020204" pitchFamily="34" charset="0"/>
              </a:rPr>
              <a:t>While I am confident that the items under our control can and will occur quickly those under state control may prove to be more challenging to enact. </a:t>
            </a:r>
          </a:p>
        </p:txBody>
      </p:sp>
    </p:spTree>
    <p:extLst>
      <p:ext uri="{BB962C8B-B14F-4D97-AF65-F5344CB8AC3E}">
        <p14:creationId xmlns:p14="http://schemas.microsoft.com/office/powerpoint/2010/main" val="3548626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DA50F5C-F94C-F54C-A882-E37B9552F11A}"/>
              </a:ext>
            </a:extLst>
          </p:cNvPr>
          <p:cNvSpPr>
            <a:spLocks noGrp="1"/>
          </p:cNvSpPr>
          <p:nvPr>
            <p:ph type="sldNum" sz="quarter" idx="12"/>
          </p:nvPr>
        </p:nvSpPr>
        <p:spPr/>
        <p:txBody>
          <a:bodyPr/>
          <a:lstStyle/>
          <a:p>
            <a:fld id="{309DF1A8-A200-604F-B058-8CD62E5DB01A}" type="slidenum">
              <a:rPr lang="en-US" smtClean="0"/>
              <a:t>7</a:t>
            </a:fld>
            <a:endParaRPr lang="en-US"/>
          </a:p>
        </p:txBody>
      </p:sp>
      <p:sp>
        <p:nvSpPr>
          <p:cNvPr id="3" name="TextBox 2">
            <a:extLst>
              <a:ext uri="{FF2B5EF4-FFF2-40B4-BE49-F238E27FC236}">
                <a16:creationId xmlns:a16="http://schemas.microsoft.com/office/drawing/2014/main" id="{2BC08339-088C-4363-88D4-E094ED83E5C9}"/>
              </a:ext>
            </a:extLst>
          </p:cNvPr>
          <p:cNvSpPr txBox="1"/>
          <p:nvPr/>
        </p:nvSpPr>
        <p:spPr>
          <a:xfrm>
            <a:off x="256032" y="1093371"/>
            <a:ext cx="11658599" cy="4893647"/>
          </a:xfrm>
          <a:prstGeom prst="rect">
            <a:avLst/>
          </a:prstGeom>
          <a:noFill/>
        </p:spPr>
        <p:txBody>
          <a:bodyPr wrap="square">
            <a:spAutoFit/>
          </a:bodyPr>
          <a:lstStyle/>
          <a:p>
            <a:r>
              <a:rPr lang="en-US" sz="2400" b="1" i="0" dirty="0">
                <a:solidFill>
                  <a:srgbClr val="000000"/>
                </a:solidFill>
                <a:effectLst/>
                <a:latin typeface="Open Sans" panose="020B0606030504020204" pitchFamily="34" charset="0"/>
              </a:rPr>
              <a:t>G2 Identify industrial land and attract employers to encourage family wage jobs.</a:t>
            </a:r>
          </a:p>
          <a:p>
            <a:endParaRPr lang="en-US" sz="2400" b="0" i="0" dirty="0">
              <a:solidFill>
                <a:srgbClr val="000000"/>
              </a:solidFill>
              <a:effectLst/>
              <a:latin typeface="Open Sans" panose="020B0606030504020204" pitchFamily="34" charset="0"/>
            </a:endParaRPr>
          </a:p>
          <a:p>
            <a:r>
              <a:rPr lang="en-US" sz="2400" b="1" i="0" dirty="0">
                <a:solidFill>
                  <a:srgbClr val="000000"/>
                </a:solidFill>
                <a:effectLst/>
                <a:latin typeface="Open Sans" panose="020B0606030504020204" pitchFamily="34" charset="0"/>
              </a:rPr>
              <a:t>O1. </a:t>
            </a:r>
            <a:r>
              <a:rPr lang="en-US" sz="2400" b="0" i="0" dirty="0">
                <a:solidFill>
                  <a:srgbClr val="000000"/>
                </a:solidFill>
                <a:effectLst/>
                <a:latin typeface="Open Sans" panose="020B0606030504020204" pitchFamily="34" charset="0"/>
              </a:rPr>
              <a:t>Identify land other than the Mill site to zone for Light Manufacturing.</a:t>
            </a:r>
          </a:p>
          <a:p>
            <a:endParaRPr lang="en-US" sz="2400" b="0" i="0" dirty="0">
              <a:solidFill>
                <a:srgbClr val="000000"/>
              </a:solidFill>
              <a:effectLst/>
              <a:latin typeface="Open Sans" panose="020B0606030504020204" pitchFamily="34" charset="0"/>
            </a:endParaRPr>
          </a:p>
          <a:p>
            <a:r>
              <a:rPr lang="en-US" sz="2400" b="1" i="0" dirty="0">
                <a:solidFill>
                  <a:srgbClr val="000000"/>
                </a:solidFill>
                <a:effectLst/>
                <a:latin typeface="Open Sans" panose="020B0606030504020204" pitchFamily="34" charset="0"/>
              </a:rPr>
              <a:t>O2. </a:t>
            </a:r>
            <a:r>
              <a:rPr lang="en-US" sz="2400" b="0" i="0" dirty="0">
                <a:solidFill>
                  <a:srgbClr val="000000"/>
                </a:solidFill>
                <a:effectLst/>
                <a:latin typeface="Open Sans" panose="020B0606030504020204" pitchFamily="34" charset="0"/>
              </a:rPr>
              <a:t>Work to bring land into the urban growth boundary to zone for light manufacturing within five years.</a:t>
            </a:r>
          </a:p>
          <a:p>
            <a:endParaRPr lang="en-US" sz="2400" b="0" i="0" dirty="0">
              <a:solidFill>
                <a:srgbClr val="000000"/>
              </a:solidFill>
              <a:effectLst/>
              <a:latin typeface="Open Sans" panose="020B0606030504020204" pitchFamily="34" charset="0"/>
            </a:endParaRPr>
          </a:p>
          <a:p>
            <a:r>
              <a:rPr lang="en-US" sz="2400" b="0" i="0" dirty="0">
                <a:solidFill>
                  <a:srgbClr val="0070C0"/>
                </a:solidFill>
                <a:effectLst/>
                <a:latin typeface="Open Sans" panose="020B0606030504020204" pitchFamily="34" charset="0"/>
              </a:rPr>
              <a:t>Initial work has been done on these items in the form of our reach to landowners adjacent to the mill site seeking interest in a future potential inclusion in the urban reserve. Thus far (December 21, 2023) four major landowners have responded positively.  The mayor has directly supported the CM in this effort.</a:t>
            </a:r>
          </a:p>
        </p:txBody>
      </p:sp>
    </p:spTree>
    <p:extLst>
      <p:ext uri="{BB962C8B-B14F-4D97-AF65-F5344CB8AC3E}">
        <p14:creationId xmlns:p14="http://schemas.microsoft.com/office/powerpoint/2010/main" val="506221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486D717-4AA9-ED43-9363-B815FD385A2C}"/>
              </a:ext>
            </a:extLst>
          </p:cNvPr>
          <p:cNvSpPr>
            <a:spLocks noGrp="1"/>
          </p:cNvSpPr>
          <p:nvPr>
            <p:ph type="sldNum" sz="quarter" idx="12"/>
          </p:nvPr>
        </p:nvSpPr>
        <p:spPr/>
        <p:txBody>
          <a:bodyPr/>
          <a:lstStyle/>
          <a:p>
            <a:fld id="{309DF1A8-A200-604F-B058-8CD62E5DB01A}" type="slidenum">
              <a:rPr lang="en-US" smtClean="0"/>
              <a:t>8</a:t>
            </a:fld>
            <a:endParaRPr lang="en-US"/>
          </a:p>
        </p:txBody>
      </p:sp>
      <p:sp>
        <p:nvSpPr>
          <p:cNvPr id="3" name="TextBox 2">
            <a:extLst>
              <a:ext uri="{FF2B5EF4-FFF2-40B4-BE49-F238E27FC236}">
                <a16:creationId xmlns:a16="http://schemas.microsoft.com/office/drawing/2014/main" id="{76E5707E-7D21-4341-8070-D81E0642F141}"/>
              </a:ext>
            </a:extLst>
          </p:cNvPr>
          <p:cNvSpPr txBox="1"/>
          <p:nvPr/>
        </p:nvSpPr>
        <p:spPr>
          <a:xfrm>
            <a:off x="543329" y="967008"/>
            <a:ext cx="10746463" cy="5262979"/>
          </a:xfrm>
          <a:prstGeom prst="rect">
            <a:avLst/>
          </a:prstGeom>
          <a:noFill/>
        </p:spPr>
        <p:txBody>
          <a:bodyPr wrap="square">
            <a:spAutoFit/>
          </a:bodyPr>
          <a:lstStyle/>
          <a:p>
            <a:r>
              <a:rPr lang="en-US" sz="2400" b="1" i="0" dirty="0">
                <a:solidFill>
                  <a:srgbClr val="000000"/>
                </a:solidFill>
                <a:effectLst/>
                <a:latin typeface="Open Sans" panose="020B0606030504020204" pitchFamily="34" charset="0"/>
              </a:rPr>
              <a:t>G2 Identify industrial land and attract employers to encourage family wage jobs.</a:t>
            </a:r>
          </a:p>
          <a:p>
            <a:endParaRPr lang="en-US" sz="2400" b="1" i="0" dirty="0">
              <a:solidFill>
                <a:srgbClr val="000000"/>
              </a:solidFill>
              <a:effectLst/>
              <a:latin typeface="Open Sans" panose="020B0606030504020204" pitchFamily="34" charset="0"/>
            </a:endParaRPr>
          </a:p>
          <a:p>
            <a:r>
              <a:rPr lang="en-US" sz="2400" b="1" i="0" dirty="0">
                <a:solidFill>
                  <a:srgbClr val="000000"/>
                </a:solidFill>
                <a:effectLst/>
                <a:latin typeface="Open Sans" panose="020B0606030504020204" pitchFamily="34" charset="0"/>
              </a:rPr>
              <a:t>O3. </a:t>
            </a:r>
            <a:r>
              <a:rPr lang="en-US" sz="2400" b="0" i="0" dirty="0">
                <a:solidFill>
                  <a:srgbClr val="000000"/>
                </a:solidFill>
                <a:effectLst/>
                <a:latin typeface="Open Sans" panose="020B0606030504020204" pitchFamily="34" charset="0"/>
              </a:rPr>
              <a:t>Attract family wage jobs to Newberg using the urban renewal district and Construction Excise Tax savings to be competitive.</a:t>
            </a:r>
          </a:p>
          <a:p>
            <a:endParaRPr lang="en-US" sz="2400" b="0" i="0" dirty="0">
              <a:solidFill>
                <a:srgbClr val="000000"/>
              </a:solidFill>
              <a:effectLst/>
              <a:latin typeface="Open Sans" panose="020B0606030504020204" pitchFamily="34" charset="0"/>
            </a:endParaRPr>
          </a:p>
          <a:p>
            <a:r>
              <a:rPr lang="en-US" sz="2400" dirty="0">
                <a:solidFill>
                  <a:srgbClr val="0070C0"/>
                </a:solidFill>
                <a:latin typeface="Open Sans" panose="020B0606030504020204" pitchFamily="34" charset="0"/>
              </a:rPr>
              <a:t>Complete </a:t>
            </a:r>
            <a:r>
              <a:rPr lang="en-US" sz="2400" b="0" i="0" dirty="0">
                <a:solidFill>
                  <a:srgbClr val="0070C0"/>
                </a:solidFill>
                <a:effectLst/>
                <a:latin typeface="Open Sans" panose="020B0606030504020204" pitchFamily="34" charset="0"/>
              </a:rPr>
              <a:t>CET was eliminated in April of 2023. </a:t>
            </a:r>
          </a:p>
          <a:p>
            <a:r>
              <a:rPr lang="en-US" sz="2400" b="0" i="0" dirty="0">
                <a:solidFill>
                  <a:srgbClr val="0070C0"/>
                </a:solidFill>
                <a:effectLst/>
                <a:latin typeface="Open Sans" panose="020B0606030504020204" pitchFamily="34" charset="0"/>
              </a:rPr>
              <a:t>NURA and NURA CAC work is ongoing with a signed IGA and will continue decades into the future.</a:t>
            </a:r>
          </a:p>
          <a:p>
            <a:endParaRPr lang="en-US" sz="2400" b="0" i="0" dirty="0">
              <a:solidFill>
                <a:srgbClr val="000000"/>
              </a:solidFill>
              <a:effectLst/>
              <a:latin typeface="Open Sans" panose="020B0606030504020204" pitchFamily="34" charset="0"/>
            </a:endParaRPr>
          </a:p>
          <a:p>
            <a:r>
              <a:rPr lang="en-US" sz="2400" b="1" i="0" dirty="0">
                <a:solidFill>
                  <a:srgbClr val="000000"/>
                </a:solidFill>
                <a:effectLst/>
                <a:latin typeface="Open Sans" panose="020B0606030504020204" pitchFamily="34" charset="0"/>
              </a:rPr>
              <a:t>O4. </a:t>
            </a:r>
            <a:r>
              <a:rPr lang="en-US" sz="2400" b="0" i="0" dirty="0">
                <a:solidFill>
                  <a:srgbClr val="000000"/>
                </a:solidFill>
                <a:effectLst/>
                <a:latin typeface="Open Sans" panose="020B0606030504020204" pitchFamily="34" charset="0"/>
              </a:rPr>
              <a:t>Remove barriers/deterrents to new, “clean” / light industrial employers that will provide family wage jobs.</a:t>
            </a:r>
          </a:p>
          <a:p>
            <a:r>
              <a:rPr lang="en-US" sz="2400" b="0" i="0" dirty="0">
                <a:solidFill>
                  <a:srgbClr val="0070C0"/>
                </a:solidFill>
                <a:effectLst/>
                <a:latin typeface="Open Sans" panose="020B0606030504020204" pitchFamily="34" charset="0"/>
              </a:rPr>
              <a:t>SDC reforms are a key component of this objective and staff hope to have a legislative package before council no later than February of 2024.</a:t>
            </a:r>
          </a:p>
        </p:txBody>
      </p:sp>
    </p:spTree>
    <p:extLst>
      <p:ext uri="{BB962C8B-B14F-4D97-AF65-F5344CB8AC3E}">
        <p14:creationId xmlns:p14="http://schemas.microsoft.com/office/powerpoint/2010/main" val="6252394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C150911-1F29-4DF5-BFA9-A735335C074A}"/>
              </a:ext>
            </a:extLst>
          </p:cNvPr>
          <p:cNvSpPr>
            <a:spLocks noGrp="1"/>
          </p:cNvSpPr>
          <p:nvPr>
            <p:ph type="sldNum" sz="quarter" idx="12"/>
          </p:nvPr>
        </p:nvSpPr>
        <p:spPr/>
        <p:txBody>
          <a:bodyPr/>
          <a:lstStyle/>
          <a:p>
            <a:fld id="{309DF1A8-A200-604F-B058-8CD62E5DB01A}" type="slidenum">
              <a:rPr lang="en-US" smtClean="0"/>
              <a:t>9</a:t>
            </a:fld>
            <a:endParaRPr lang="en-US"/>
          </a:p>
        </p:txBody>
      </p:sp>
      <p:sp>
        <p:nvSpPr>
          <p:cNvPr id="3" name="TextBox 2">
            <a:extLst>
              <a:ext uri="{FF2B5EF4-FFF2-40B4-BE49-F238E27FC236}">
                <a16:creationId xmlns:a16="http://schemas.microsoft.com/office/drawing/2014/main" id="{F1B93017-79C2-4EFB-A4BE-E8BDC9F3493F}"/>
              </a:ext>
            </a:extLst>
          </p:cNvPr>
          <p:cNvSpPr txBox="1"/>
          <p:nvPr/>
        </p:nvSpPr>
        <p:spPr>
          <a:xfrm>
            <a:off x="356616" y="1036291"/>
            <a:ext cx="11549245" cy="5293757"/>
          </a:xfrm>
          <a:prstGeom prst="rect">
            <a:avLst/>
          </a:prstGeom>
          <a:noFill/>
        </p:spPr>
        <p:txBody>
          <a:bodyPr wrap="square">
            <a:spAutoFit/>
          </a:bodyPr>
          <a:lstStyle/>
          <a:p>
            <a:r>
              <a:rPr lang="en-US" sz="2800" b="1" i="0" dirty="0">
                <a:solidFill>
                  <a:srgbClr val="000000"/>
                </a:solidFill>
                <a:effectLst/>
                <a:latin typeface="Open Sans" panose="020B0606030504020204" pitchFamily="34" charset="0"/>
              </a:rPr>
              <a:t>G3 Ensure Newberg infrastructure (roads, water, city employees) is in good repair and supply.</a:t>
            </a:r>
          </a:p>
          <a:p>
            <a:endParaRPr lang="en-US" sz="1000" b="0" i="0" dirty="0">
              <a:solidFill>
                <a:srgbClr val="000000"/>
              </a:solidFill>
              <a:effectLst/>
              <a:latin typeface="Open Sans" panose="020B0606030504020204" pitchFamily="34" charset="0"/>
            </a:endParaRPr>
          </a:p>
          <a:p>
            <a:r>
              <a:rPr lang="en-US" sz="2800" b="0" i="0" dirty="0">
                <a:solidFill>
                  <a:srgbClr val="0070C0"/>
                </a:solidFill>
                <a:effectLst/>
                <a:latin typeface="Open Sans" panose="020B0606030504020204" pitchFamily="34" charset="0"/>
              </a:rPr>
              <a:t>CM commentary:</a:t>
            </a:r>
          </a:p>
          <a:p>
            <a:endParaRPr lang="en-US" sz="1000" b="0" i="0" dirty="0">
              <a:solidFill>
                <a:srgbClr val="0070C0"/>
              </a:solidFill>
              <a:effectLst/>
              <a:latin typeface="Open Sans" panose="020B0606030504020204" pitchFamily="34" charset="0"/>
            </a:endParaRPr>
          </a:p>
          <a:p>
            <a:r>
              <a:rPr lang="en-US" sz="2800" b="0" i="0" dirty="0">
                <a:solidFill>
                  <a:srgbClr val="0070C0"/>
                </a:solidFill>
                <a:effectLst/>
                <a:latin typeface="Open Sans" panose="020B0606030504020204" pitchFamily="34" charset="0"/>
              </a:rPr>
              <a:t>These objectives mostly consist of items that will never be “finished” as such. With that said great strides have been made in the efficiency of our processes including creating new job descriptions and buying new hardware. The 2022 class and compensation study and the new staff handbook are bedrock elements of the staff part of this goal.</a:t>
            </a:r>
          </a:p>
          <a:p>
            <a:endParaRPr lang="en-US" sz="1000" b="0" i="0" dirty="0">
              <a:solidFill>
                <a:srgbClr val="0070C0"/>
              </a:solidFill>
              <a:effectLst/>
              <a:latin typeface="Open Sans" panose="020B0606030504020204" pitchFamily="34" charset="0"/>
            </a:endParaRPr>
          </a:p>
          <a:p>
            <a:r>
              <a:rPr lang="en-US" sz="2800" b="0" i="0" dirty="0">
                <a:solidFill>
                  <a:srgbClr val="0070C0"/>
                </a:solidFill>
                <a:effectLst/>
                <a:latin typeface="Open Sans" panose="020B0606030504020204" pitchFamily="34" charset="0"/>
              </a:rPr>
              <a:t>Critically the new </a:t>
            </a:r>
            <a:r>
              <a:rPr lang="en-US" sz="2800" b="0" i="0" dirty="0" err="1">
                <a:solidFill>
                  <a:srgbClr val="0070C0"/>
                </a:solidFill>
                <a:effectLst/>
                <a:latin typeface="Open Sans" panose="020B0606030504020204" pitchFamily="34" charset="0"/>
              </a:rPr>
              <a:t>Neogov</a:t>
            </a:r>
            <a:r>
              <a:rPr lang="en-US" sz="2800" b="0" i="0" dirty="0">
                <a:solidFill>
                  <a:srgbClr val="0070C0"/>
                </a:solidFill>
                <a:effectLst/>
                <a:latin typeface="Open Sans" panose="020B0606030504020204" pitchFamily="34" charset="0"/>
              </a:rPr>
              <a:t> attract module has assisted us to becoming fully staffed in 2023!</a:t>
            </a:r>
          </a:p>
        </p:txBody>
      </p:sp>
    </p:spTree>
    <p:extLst>
      <p:ext uri="{BB962C8B-B14F-4D97-AF65-F5344CB8AC3E}">
        <p14:creationId xmlns:p14="http://schemas.microsoft.com/office/powerpoint/2010/main" val="823963313"/>
      </p:ext>
    </p:extLst>
  </p:cSld>
  <p:clrMapOvr>
    <a:masterClrMapping/>
  </p:clrMapOvr>
</p:sld>
</file>

<file path=ppt/theme/theme1.xml><?xml version="1.0" encoding="utf-8"?>
<a:theme xmlns:a="http://schemas.openxmlformats.org/drawingml/2006/main" name="Main Title">
  <a:themeElements>
    <a:clrScheme name="Newberg NEW">
      <a:dk1>
        <a:srgbClr val="000000"/>
      </a:dk1>
      <a:lt1>
        <a:srgbClr val="FFFFFF"/>
      </a:lt1>
      <a:dk2>
        <a:srgbClr val="44546A"/>
      </a:dk2>
      <a:lt2>
        <a:srgbClr val="E7E6E6"/>
      </a:lt2>
      <a:accent1>
        <a:srgbClr val="006983"/>
      </a:accent1>
      <a:accent2>
        <a:srgbClr val="606B26"/>
      </a:accent2>
      <a:accent3>
        <a:srgbClr val="371D4F"/>
      </a:accent3>
      <a:accent4>
        <a:srgbClr val="EA9A00"/>
      </a:accent4>
      <a:accent5>
        <a:srgbClr val="B73851"/>
      </a:accent5>
      <a:accent6>
        <a:srgbClr val="D7CB9B"/>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reen Background">
  <a:themeElements>
    <a:clrScheme name="Newberg NEW">
      <a:dk1>
        <a:srgbClr val="000000"/>
      </a:dk1>
      <a:lt1>
        <a:srgbClr val="FFFFFF"/>
      </a:lt1>
      <a:dk2>
        <a:srgbClr val="44546A"/>
      </a:dk2>
      <a:lt2>
        <a:srgbClr val="E7E6E6"/>
      </a:lt2>
      <a:accent1>
        <a:srgbClr val="006983"/>
      </a:accent1>
      <a:accent2>
        <a:srgbClr val="606B26"/>
      </a:accent2>
      <a:accent3>
        <a:srgbClr val="371D4F"/>
      </a:accent3>
      <a:accent4>
        <a:srgbClr val="EA9A00"/>
      </a:accent4>
      <a:accent5>
        <a:srgbClr val="B73851"/>
      </a:accent5>
      <a:accent6>
        <a:srgbClr val="D7CB9B"/>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lue Background">
  <a:themeElements>
    <a:clrScheme name="Newberg NEW">
      <a:dk1>
        <a:srgbClr val="000000"/>
      </a:dk1>
      <a:lt1>
        <a:srgbClr val="FFFFFF"/>
      </a:lt1>
      <a:dk2>
        <a:srgbClr val="44546A"/>
      </a:dk2>
      <a:lt2>
        <a:srgbClr val="E7E6E6"/>
      </a:lt2>
      <a:accent1>
        <a:srgbClr val="006983"/>
      </a:accent1>
      <a:accent2>
        <a:srgbClr val="606B26"/>
      </a:accent2>
      <a:accent3>
        <a:srgbClr val="371D4F"/>
      </a:accent3>
      <a:accent4>
        <a:srgbClr val="EA9A00"/>
      </a:accent4>
      <a:accent5>
        <a:srgbClr val="B73851"/>
      </a:accent5>
      <a:accent6>
        <a:srgbClr val="D7CB9B"/>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Purple Background">
  <a:themeElements>
    <a:clrScheme name="Newberg NEW">
      <a:dk1>
        <a:srgbClr val="000000"/>
      </a:dk1>
      <a:lt1>
        <a:srgbClr val="FFFFFF"/>
      </a:lt1>
      <a:dk2>
        <a:srgbClr val="44546A"/>
      </a:dk2>
      <a:lt2>
        <a:srgbClr val="E7E6E6"/>
      </a:lt2>
      <a:accent1>
        <a:srgbClr val="006983"/>
      </a:accent1>
      <a:accent2>
        <a:srgbClr val="606B26"/>
      </a:accent2>
      <a:accent3>
        <a:srgbClr val="371D4F"/>
      </a:accent3>
      <a:accent4>
        <a:srgbClr val="EA9A00"/>
      </a:accent4>
      <a:accent5>
        <a:srgbClr val="B73851"/>
      </a:accent5>
      <a:accent6>
        <a:srgbClr val="D7CB9B"/>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an Background">
  <a:themeElements>
    <a:clrScheme name="Newberg NEW">
      <a:dk1>
        <a:srgbClr val="000000"/>
      </a:dk1>
      <a:lt1>
        <a:srgbClr val="FFFFFF"/>
      </a:lt1>
      <a:dk2>
        <a:srgbClr val="44546A"/>
      </a:dk2>
      <a:lt2>
        <a:srgbClr val="E7E6E6"/>
      </a:lt2>
      <a:accent1>
        <a:srgbClr val="006983"/>
      </a:accent1>
      <a:accent2>
        <a:srgbClr val="606B26"/>
      </a:accent2>
      <a:accent3>
        <a:srgbClr val="371D4F"/>
      </a:accent3>
      <a:accent4>
        <a:srgbClr val="EA9A00"/>
      </a:accent4>
      <a:accent5>
        <a:srgbClr val="B73851"/>
      </a:accent5>
      <a:accent6>
        <a:srgbClr val="D7CB9B"/>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367</TotalTime>
  <Words>2286</Words>
  <Application>Microsoft Office PowerPoint</Application>
  <PresentationFormat>Widescreen</PresentationFormat>
  <Paragraphs>210</Paragraphs>
  <Slides>27</Slides>
  <Notes>0</Notes>
  <HiddenSlides>0</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27</vt:i4>
      </vt:variant>
    </vt:vector>
  </HeadingPairs>
  <TitlesOfParts>
    <vt:vector size="35" baseType="lpstr">
      <vt:lpstr>Arial</vt:lpstr>
      <vt:lpstr>Calibri</vt:lpstr>
      <vt:lpstr>Open Sans</vt:lpstr>
      <vt:lpstr>Main Title</vt:lpstr>
      <vt:lpstr>Green Background</vt:lpstr>
      <vt:lpstr>Blue Background</vt:lpstr>
      <vt:lpstr>Purple Background</vt:lpstr>
      <vt:lpstr>Tan Background</vt:lpstr>
      <vt:lpstr>Newberg CM report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 that’s it for our review of the council goals victories of the year!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Greenwald</dc:creator>
  <cp:lastModifiedBy>Will Worthey</cp:lastModifiedBy>
  <cp:revision>109</cp:revision>
  <dcterms:created xsi:type="dcterms:W3CDTF">2021-03-25T19:26:45Z</dcterms:created>
  <dcterms:modified xsi:type="dcterms:W3CDTF">2023-12-27T20:14:04Z</dcterms:modified>
</cp:coreProperties>
</file>